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3"/>
  </p:sldMasterIdLst>
  <p:notesMasterIdLst>
    <p:notesMasterId r:id="rId22"/>
  </p:notesMasterIdLst>
  <p:handoutMasterIdLst>
    <p:handoutMasterId r:id="rId23"/>
  </p:handoutMasterIdLst>
  <p:sldIdLst>
    <p:sldId id="2147480102" r:id="rId4"/>
    <p:sldId id="2147480111" r:id="rId5"/>
    <p:sldId id="2147482794" r:id="rId6"/>
    <p:sldId id="2147482821" r:id="rId7"/>
    <p:sldId id="2147482822" r:id="rId8"/>
    <p:sldId id="2147482802" r:id="rId9"/>
    <p:sldId id="2147482831" r:id="rId10"/>
    <p:sldId id="2147482824" r:id="rId11"/>
    <p:sldId id="2147482790" r:id="rId12"/>
    <p:sldId id="2147482834" r:id="rId13"/>
    <p:sldId id="2147482833" r:id="rId14"/>
    <p:sldId id="2147482829" r:id="rId15"/>
    <p:sldId id="2147482823" r:id="rId16"/>
    <p:sldId id="2147482825" r:id="rId17"/>
    <p:sldId id="2147482810" r:id="rId18"/>
    <p:sldId id="2147482807" r:id="rId19"/>
    <p:sldId id="2147482826" r:id="rId20"/>
    <p:sldId id="2147482827" r:id="rId21"/>
  </p:sldIdLst>
  <p:sldSz cx="12192000" cy="6858000"/>
  <p:notesSz cx="6858000" cy="9144000"/>
  <p:embeddedFontLst>
    <p:embeddedFont>
      <p:font typeface="Cascadia Mono" panose="020B0609020000020004" pitchFamily="49"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Segoe Sans Text" pitchFamily="2" charset="0"/>
      <p:regular r:id="rId32"/>
      <p:bold r:id="rId33"/>
    </p:embeddedFont>
    <p:embeddedFont>
      <p:font typeface="Segoe UI" panose="020B0502040204020203" pitchFamily="34" charset="0"/>
      <p:regular r:id="rId34"/>
      <p:bold r:id="rId35"/>
      <p:italic r:id="rId36"/>
      <p:boldItalic r:id="rId37"/>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02"/>
            <p14:sldId id="2147480111"/>
          </p14:sldIdLst>
        </p14:section>
        <p14:section name="Agenda" id="{194114FB-11A9-460A-BA65-6CA85323C1BD}">
          <p14:sldIdLst>
            <p14:sldId id="2147482794"/>
            <p14:sldId id="2147482821"/>
            <p14:sldId id="2147482822"/>
            <p14:sldId id="2147482802"/>
            <p14:sldId id="2147482831"/>
            <p14:sldId id="2147482824"/>
            <p14:sldId id="2147482790"/>
            <p14:sldId id="2147482834"/>
            <p14:sldId id="2147482833"/>
            <p14:sldId id="2147482829"/>
            <p14:sldId id="2147482823"/>
            <p14:sldId id="2147482825"/>
            <p14:sldId id="2147482810"/>
            <p14:sldId id="2147482807"/>
            <p14:sldId id="2147482826"/>
            <p14:sldId id="2147482827"/>
          </p14:sldIdLst>
        </p14:section>
        <p14:section name="1 - Section slide options" id="{1588D2DD-7526-4E2A-805C-721F64D91A8E}">
          <p14:sldIdLst/>
        </p14:section>
        <p14:section name="2 - Headline only slides" id="{D1C1D983-152B-C840-9473-185250523AC9}">
          <p14:sldIdLst/>
        </p14:section>
        <p14:section name="3 - Content slides" id="{93CA586B-067E-FD48-9DD1-5E50DEAEC65A}">
          <p14:sldIdLst/>
        </p14:section>
        <p14:section name="4 - Demo speaker intro slides" id="{400F4C69-B841-7448-8A82-665672F2D72B}">
          <p14:sldIdLst/>
        </p14:section>
        <p14:section name="5 - Demo slides" id="{8EC57211-9920-4340-B841-30BAD39AE38B}">
          <p14:sldIdLst/>
        </p14:section>
        <p14:section name="6 - Charts &amp; Graphs" id="{4B4F26A0-E863-F444-8484-43A5A4C8AF97}">
          <p14:sldIdLst/>
        </p14:section>
        <p14:section name="7 - Icons in use" id="{705D723E-E42C-F44A-B8DF-6A7F764AB4AB}">
          <p14:sldIdLst/>
        </p14:section>
        <p14:section name="8 - Photo slides" id="{0AF578B1-CD8A-43DA-99D3-79D4DA61F65F}">
          <p14:sldIdLst/>
        </p14:section>
        <p14:section name="9 - Quote slides" id="{B01A77B5-8462-45FD-B993-08F7F3659690}">
          <p14:sldIdLst/>
        </p14:section>
        <p14:section name="10 - Closing slides" id="{1E7AC317-C1C3-BF4A-95B2-52EB01762F53}">
          <p14:sldIdLst/>
        </p14:section>
        <p14:section name="11 - Icons for use" id="{C2F20541-B464-B145-886A-A824BE6EDF45}">
          <p14:sldIdLst/>
        </p14:section>
        <p14:section name="12 - Blank slides" id="{250BA7C2-9498-7B41-8CE8-71A94990B69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4F3"/>
    <a:srgbClr val="282828"/>
    <a:srgbClr val="554992"/>
    <a:srgbClr val="687EE8"/>
    <a:srgbClr val="5E32FF"/>
    <a:srgbClr val="552DE7"/>
    <a:srgbClr val="3E21A0"/>
    <a:srgbClr val="321885"/>
    <a:srgbClr val="231062"/>
    <a:srgbClr val="1F0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EE06FA-5B15-474F-A023-A84B17355DCE}" v="209" dt="2024-11-10T04:49:52.8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26" autoAdjust="0"/>
    <p:restoredTop sz="70067" autoAdjust="0"/>
  </p:normalViewPr>
  <p:slideViewPr>
    <p:cSldViewPr snapToGrid="0">
      <p:cViewPr varScale="1">
        <p:scale>
          <a:sx n="52" d="100"/>
          <a:sy n="52" d="100"/>
        </p:scale>
        <p:origin x="843" y="3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11/10/2024 8:13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11/10/2024 8:13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today's session on </a:t>
            </a:r>
            <a:r>
              <a:rPr lang="en-US" dirty="0" err="1"/>
              <a:t>iot</a:t>
            </a:r>
            <a:r>
              <a:rPr lang="en-US" dirty="0"/>
              <a:t> at the edge with Meadow and .NET.' My name is Adrian Stevens, and I'm thrilled to have the opportunity to speak with you today.</a:t>
            </a:r>
          </a:p>
          <a:p>
            <a:r>
              <a:rPr lang="en-US" dirty="0"/>
              <a:t>As many of you know, artificial intelligence has been advancing at an incredible pace, transforming industries and the way we interact with technology. Simultaneously, edge computing has emerged as a critical component in the Internet of Things (IoT), allowing devices to process data locally rather than relying solely on cloud services.</a:t>
            </a:r>
          </a:p>
          <a:p>
            <a:endParaRPr lang="en-US" dirty="0"/>
          </a:p>
          <a:p>
            <a:r>
              <a:rPr lang="en-US" dirty="0"/>
              <a:t>Today, we'll explore how these two powerful technologies intersect. Specifically, we'll delve into implementing TensorFlow Lite for Microcontrollers on the Meadow F7 platform using .NET. We'll also take a look at some innovative AI sensors from companies like Useful Sensors, such as the Tiny Code Reader and Person Sensor, which offer plug-and-play AI functionalities.</a:t>
            </a:r>
          </a:p>
          <a:p>
            <a:endParaRPr lang="en-US" dirty="0"/>
          </a:p>
          <a:p>
            <a:r>
              <a:rPr lang="en-US" dirty="0"/>
              <a:t>By the end of this session, you'll have a deeper understanding of how to harness these tools to create intelligent, efficient, and responsive edge devices. So, let's dive in!"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11/10/2024 8:13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2F76F-3D4F-3246-AB5A-FF664234D9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22249D-1367-E00B-6F6C-6D8BEDC26B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09E4F-E347-FD21-9327-763B6EE5D9B2}"/>
              </a:ext>
            </a:extLst>
          </p:cNvPr>
          <p:cNvSpPr>
            <a:spLocks noGrp="1"/>
          </p:cNvSpPr>
          <p:nvPr>
            <p:ph type="body" idx="1"/>
          </p:nvPr>
        </p:nvSpPr>
        <p:spPr/>
        <p:txBody>
          <a:bodyPr/>
          <a:lstStyle/>
          <a:p>
            <a:r>
              <a:rPr lang="en-US" dirty="0"/>
              <a:t>However, traditional TensorFlow is designed for powerful processors with ample memory and computational resources. This brings us to a challenge: </a:t>
            </a:r>
            <a:r>
              <a:rPr lang="en-US" b="1" dirty="0"/>
              <a:t>How can we leverage the power of TensorFlow on resource-constrained devices like microcontrollers?</a:t>
            </a:r>
            <a:endParaRPr lang="en-US" dirty="0"/>
          </a:p>
          <a:p>
            <a:r>
              <a:rPr lang="en-US" dirty="0"/>
              <a:t>That's where </a:t>
            </a:r>
            <a:r>
              <a:rPr lang="en-US" b="1" dirty="0"/>
              <a:t>TensorFlow </a:t>
            </a:r>
            <a:r>
              <a:rPr lang="en-US" b="1" dirty="0" err="1"/>
              <a:t>Lite</a:t>
            </a:r>
            <a:r>
              <a:rPr lang="en-US" dirty="0" err="1"/>
              <a:t>RT</a:t>
            </a:r>
            <a:r>
              <a:rPr lang="en-US" dirty="0"/>
              <a:t> comes into play, specifically </a:t>
            </a:r>
            <a:r>
              <a:rPr lang="en-US" b="1" dirty="0" err="1"/>
              <a:t>LiteRT</a:t>
            </a:r>
            <a:r>
              <a:rPr lang="en-US" b="1" dirty="0"/>
              <a:t> for Microcontrollers</a:t>
            </a:r>
            <a:r>
              <a:rPr lang="en-US" dirty="0"/>
              <a:t>. It's a version of TensorFlow optimized to run machine learning models on devices with limited resources.</a:t>
            </a:r>
          </a:p>
          <a:p>
            <a:endParaRPr lang="en-US" dirty="0"/>
          </a:p>
          <a:p>
            <a:r>
              <a:rPr lang="en-US" dirty="0"/>
              <a:t>It allows us to execute pre-trained machine learning models on devices with minimal memory and processing power.</a:t>
            </a:r>
          </a:p>
          <a:p>
            <a:endParaRPr lang="en-US" dirty="0"/>
          </a:p>
          <a:p>
            <a:r>
              <a:rPr lang="en-US" dirty="0"/>
              <a:t>However, it's important to note that due to hardware constraints, not all models can run on microcontrollers as-is. Models often need to be optimized and quantized to reduce their size and computational requirements.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dirty="0"/>
          </a:p>
          <a:p>
            <a:endParaRPr lang="en-CA" dirty="0"/>
          </a:p>
        </p:txBody>
      </p:sp>
      <p:sp>
        <p:nvSpPr>
          <p:cNvPr id="4" name="Header Placeholder 3">
            <a:extLst>
              <a:ext uri="{FF2B5EF4-FFF2-40B4-BE49-F238E27FC236}">
                <a16:creationId xmlns:a16="http://schemas.microsoft.com/office/drawing/2014/main" id="{FCAF4D5E-1046-35B5-4057-7603A0BB928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726FC4C-E05F-C727-E8E3-909FDC77AD5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573F2A7-9B50-0F83-0850-8739BE48157E}"/>
              </a:ext>
            </a:extLst>
          </p:cNvPr>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a:extLst>
              <a:ext uri="{FF2B5EF4-FFF2-40B4-BE49-F238E27FC236}">
                <a16:creationId xmlns:a16="http://schemas.microsoft.com/office/drawing/2014/main" id="{3C28AF93-A940-40C7-0FA2-B71F77649204}"/>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95957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5303B-F8F2-158A-E0FD-258F59BBC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07FC1A-BC03-1582-12B3-81EDE04D6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0FBC8-E458-8890-D39F-DB23CE26D8D6}"/>
              </a:ext>
            </a:extLst>
          </p:cNvPr>
          <p:cNvSpPr>
            <a:spLocks noGrp="1"/>
          </p:cNvSpPr>
          <p:nvPr>
            <p:ph type="body" idx="1"/>
          </p:nvPr>
        </p:nvSpPr>
        <p:spPr/>
        <p:txBody>
          <a:bodyPr/>
          <a:lstStyle/>
          <a:p>
            <a:r>
              <a:rPr lang="en-CA" b="1" dirty="0"/>
              <a:t>What is </a:t>
            </a:r>
            <a:r>
              <a:rPr lang="en-CA" b="1" dirty="0" err="1"/>
              <a:t>Meadow.TensorFlow</a:t>
            </a:r>
            <a:r>
              <a:rPr lang="en-CA" b="1" dirty="0"/>
              <a:t> for Microcontrollers?</a:t>
            </a:r>
            <a:endParaRPr lang="en-CA" dirty="0"/>
          </a:p>
          <a:p>
            <a:r>
              <a:rPr lang="en-CA" dirty="0" err="1"/>
              <a:t>Meadow.TensorFlow</a:t>
            </a:r>
            <a:r>
              <a:rPr lang="en-CA" dirty="0"/>
              <a:t> for Microcontrollers is an integration of TensorFlow </a:t>
            </a:r>
            <a:r>
              <a:rPr lang="en-CA" dirty="0" err="1"/>
              <a:t>LiteRT</a:t>
            </a:r>
            <a:r>
              <a:rPr lang="en-CA" dirty="0"/>
              <a:t> for Microcontrollers into the Meadow platform, specially for the Meadow F7…enabling us to run optimized AI models on Meadow.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CA" dirty="0"/>
          </a:p>
          <a:p>
            <a:pPr marL="0" marR="0" lvl="0" indent="0" algn="l" defTabSz="914367" rtl="0" eaLnBrk="1" fontAlgn="auto" latinLnBrk="0" hangingPunct="1">
              <a:lnSpc>
                <a:spcPct val="90000"/>
              </a:lnSpc>
              <a:spcBef>
                <a:spcPts val="0"/>
              </a:spcBef>
              <a:spcAft>
                <a:spcPts val="333"/>
              </a:spcAft>
              <a:buClrTx/>
              <a:buSzTx/>
              <a:buFontTx/>
              <a:buNone/>
              <a:tabLst/>
              <a:defRPr/>
            </a:pPr>
            <a:r>
              <a:rPr lang="en-CA" dirty="0"/>
              <a:t>… And This is the only .NET API for running </a:t>
            </a:r>
            <a:r>
              <a:rPr lang="en-CA" dirty="0" err="1"/>
              <a:t>LiteRT</a:t>
            </a:r>
            <a:endParaRPr lang="en-CA" dirty="0"/>
          </a:p>
          <a:p>
            <a:endParaRPr lang="en-US" dirty="0"/>
          </a:p>
          <a:p>
            <a:endParaRPr lang="en-US" dirty="0"/>
          </a:p>
          <a:p>
            <a:endParaRPr lang="en-CA" dirty="0"/>
          </a:p>
        </p:txBody>
      </p:sp>
      <p:sp>
        <p:nvSpPr>
          <p:cNvPr id="4" name="Header Placeholder 3">
            <a:extLst>
              <a:ext uri="{FF2B5EF4-FFF2-40B4-BE49-F238E27FC236}">
                <a16:creationId xmlns:a16="http://schemas.microsoft.com/office/drawing/2014/main" id="{C5417449-DA60-6DD1-0554-A0E592DAC3F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6411DCF-AB25-D388-1737-1D39C7A0137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4EF8760-AA8C-CB0B-66F0-3D217B0589F1}"/>
              </a:ext>
            </a:extLst>
          </p:cNvPr>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a:extLst>
              <a:ext uri="{FF2B5EF4-FFF2-40B4-BE49-F238E27FC236}">
                <a16:creationId xmlns:a16="http://schemas.microsoft.com/office/drawing/2014/main" id="{E5D30E19-128C-C7D1-7026-E9E18EE45363}"/>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610333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See ! It’s .NET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31809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8C736-D8EC-F1AF-B4EF-F5032C419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8FD7F9-28B2-B5D3-5CFB-553DCB11F6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CAA3F-0667-7D36-E40D-5EDC0BA288F8}"/>
              </a:ext>
            </a:extLst>
          </p:cNvPr>
          <p:cNvSpPr>
            <a:spLocks noGrp="1"/>
          </p:cNvSpPr>
          <p:nvPr>
            <p:ph type="body" idx="1"/>
          </p:nvPr>
        </p:nvSpPr>
        <p:spPr/>
        <p:txBody>
          <a:bodyPr/>
          <a:lstStyle/>
          <a:p>
            <a:r>
              <a:rPr lang="en-US" dirty="0"/>
              <a:t>Let's walk through how to implement TensorFlow Lite on the Meadow F7 using .NET</a:t>
            </a:r>
          </a:p>
          <a:p>
            <a:r>
              <a:rPr lang="en-US" dirty="0"/>
              <a:t>.</a:t>
            </a:r>
          </a:p>
          <a:p>
            <a:r>
              <a:rPr lang="en-US" b="1" dirty="0"/>
              <a:t>First</a:t>
            </a:r>
            <a:r>
              <a:rPr lang="en-US" dirty="0"/>
              <a:t>, we'll add the Meadow TensorFlow Lite NuGet package to our Meadow project. This package provides the necessary libraries to run TensorFlow Lite models on our device.</a:t>
            </a:r>
          </a:p>
          <a:p>
            <a:endParaRPr lang="en-US" b="1" dirty="0"/>
          </a:p>
          <a:p>
            <a:r>
              <a:rPr lang="en-US" b="1" dirty="0"/>
              <a:t>Second</a:t>
            </a:r>
            <a:r>
              <a:rPr lang="en-US" dirty="0"/>
              <a:t>, we'll load our pre-trained model into the application. This involves including the model file in our project and using the TensorFlow Lite API to load it at runtime.</a:t>
            </a:r>
          </a:p>
          <a:p>
            <a:endParaRPr lang="en-US" b="1" dirty="0"/>
          </a:p>
          <a:p>
            <a:r>
              <a:rPr lang="en-US" b="1" dirty="0"/>
              <a:t>Third</a:t>
            </a:r>
            <a:r>
              <a:rPr lang="en-US" dirty="0"/>
              <a:t>, we'll prepare the input data for the model. This could be sensor readings, image data, or any other data that the model expects.</a:t>
            </a:r>
          </a:p>
          <a:p>
            <a:endParaRPr lang="en-US" b="1" dirty="0"/>
          </a:p>
          <a:p>
            <a:r>
              <a:rPr lang="en-US" b="1" dirty="0"/>
              <a:t>Fourth</a:t>
            </a:r>
            <a:r>
              <a:rPr lang="en-US" dirty="0"/>
              <a:t>, we'll execute the model with the input data and collect the output results.</a:t>
            </a:r>
          </a:p>
          <a:p>
            <a:endParaRPr lang="en-US" b="1" dirty="0"/>
          </a:p>
          <a:p>
            <a:r>
              <a:rPr lang="en-US" b="1" dirty="0"/>
              <a:t>Finally</a:t>
            </a:r>
            <a:r>
              <a:rPr lang="en-US" dirty="0"/>
              <a:t>, we'll interpret the results and use them to make decisions or trigger actions within our application.</a:t>
            </a:r>
          </a:p>
          <a:p>
            <a:endParaRPr lang="en-CA" dirty="0"/>
          </a:p>
        </p:txBody>
      </p:sp>
      <p:sp>
        <p:nvSpPr>
          <p:cNvPr id="4" name="Header Placeholder 3">
            <a:extLst>
              <a:ext uri="{FF2B5EF4-FFF2-40B4-BE49-F238E27FC236}">
                <a16:creationId xmlns:a16="http://schemas.microsoft.com/office/drawing/2014/main" id="{ADF775FB-BDAC-21A5-BE6F-D6F20BEA21D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EB5C8E8-AEB1-389E-49EF-F77BFBF6197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00EF810-E0C3-6D85-1745-429A6AFD78F4}"/>
              </a:ext>
            </a:extLst>
          </p:cNvPr>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a:extLst>
              <a:ext uri="{FF2B5EF4-FFF2-40B4-BE49-F238E27FC236}">
                <a16:creationId xmlns:a16="http://schemas.microsoft.com/office/drawing/2014/main" id="{47473400-963A-C462-F37A-92700FC0F0F3}"/>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3081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a high-level demonstration of the AI workflow from data collection to model deployment.</a:t>
            </a:r>
          </a:p>
          <a:p>
            <a:r>
              <a:rPr lang="en-US" b="1" dirty="0"/>
              <a:t>Data Preparation</a:t>
            </a:r>
            <a:r>
              <a:rPr lang="en-US" dirty="0"/>
              <a:t>:</a:t>
            </a:r>
          </a:p>
          <a:p>
            <a:pPr>
              <a:buFont typeface="Arial" panose="020B0604020202020204" pitchFamily="34" charset="0"/>
              <a:buChar char="•"/>
            </a:pPr>
            <a:r>
              <a:rPr lang="en-US" dirty="0"/>
              <a:t>Use a notebook or data processing tool to collect and preprocess your training data.</a:t>
            </a:r>
          </a:p>
          <a:p>
            <a:pPr>
              <a:buFont typeface="Arial" panose="020B0604020202020204" pitchFamily="34" charset="0"/>
              <a:buChar char="•"/>
            </a:pPr>
            <a:r>
              <a:rPr lang="en-US" dirty="0"/>
              <a:t>Label your data appropriately for supervised learning tasks.</a:t>
            </a:r>
          </a:p>
          <a:p>
            <a:r>
              <a:rPr lang="en-US" b="1" dirty="0"/>
              <a:t>Model Training</a:t>
            </a:r>
            <a:r>
              <a:rPr lang="en-US" dirty="0"/>
              <a:t>:</a:t>
            </a:r>
          </a:p>
          <a:p>
            <a:pPr>
              <a:buFont typeface="Arial" panose="020B0604020202020204" pitchFamily="34" charset="0"/>
              <a:buChar char="•"/>
            </a:pPr>
            <a:r>
              <a:rPr lang="en-US" dirty="0"/>
              <a:t>Train your model using a framework like TensorFlow.</a:t>
            </a:r>
          </a:p>
          <a:p>
            <a:pPr>
              <a:buFont typeface="Arial" panose="020B0604020202020204" pitchFamily="34" charset="0"/>
              <a:buChar char="•"/>
            </a:pPr>
            <a:r>
              <a:rPr lang="en-US" dirty="0"/>
              <a:t>Adjust hyperparameters and validate the model's performance.</a:t>
            </a:r>
          </a:p>
          <a:p>
            <a:r>
              <a:rPr lang="en-US" b="1" dirty="0"/>
              <a:t>Model Optimization</a:t>
            </a:r>
            <a:r>
              <a:rPr lang="en-US" dirty="0"/>
              <a:t>:</a:t>
            </a:r>
          </a:p>
          <a:p>
            <a:pPr>
              <a:buFont typeface="Arial" panose="020B0604020202020204" pitchFamily="34" charset="0"/>
              <a:buChar char="•"/>
            </a:pPr>
            <a:r>
              <a:rPr lang="en-US" dirty="0"/>
              <a:t>Optimize the model for edge deployment:</a:t>
            </a:r>
          </a:p>
          <a:p>
            <a:pPr marL="742950" lvl="1" indent="-285750">
              <a:buFont typeface="Arial" panose="020B0604020202020204" pitchFamily="34" charset="0"/>
              <a:buChar char="•"/>
            </a:pPr>
            <a:r>
              <a:rPr lang="en-US" b="1" dirty="0"/>
              <a:t>Quantization</a:t>
            </a:r>
            <a:r>
              <a:rPr lang="en-US" dirty="0"/>
              <a:t>: Reduce model size and improve inference speed.</a:t>
            </a:r>
          </a:p>
          <a:p>
            <a:pPr marL="742950" lvl="1" indent="-285750">
              <a:buFont typeface="Arial" panose="020B0604020202020204" pitchFamily="34" charset="0"/>
              <a:buChar char="•"/>
            </a:pPr>
            <a:r>
              <a:rPr lang="en-US" b="1" dirty="0"/>
              <a:t>Pruning</a:t>
            </a:r>
            <a:r>
              <a:rPr lang="en-US" dirty="0"/>
              <a:t>: Remove unnecessary weights to streamline the model.</a:t>
            </a:r>
          </a:p>
          <a:p>
            <a:r>
              <a:rPr lang="en-US" b="1" dirty="0"/>
              <a:t>Model Export</a:t>
            </a:r>
            <a:r>
              <a:rPr lang="en-US" dirty="0"/>
              <a:t>:</a:t>
            </a:r>
          </a:p>
          <a:p>
            <a:pPr>
              <a:buFont typeface="Arial" panose="020B0604020202020204" pitchFamily="34" charset="0"/>
              <a:buChar char="•"/>
            </a:pPr>
            <a:r>
              <a:rPr lang="en-US" dirty="0"/>
              <a:t>Export the model in a format compatible with TensorFlow Lite, such as a .</a:t>
            </a:r>
            <a:r>
              <a:rPr lang="en-US" dirty="0" err="1"/>
              <a:t>tflite</a:t>
            </a:r>
            <a:r>
              <a:rPr lang="en-US" dirty="0"/>
              <a:t> file.</a:t>
            </a:r>
          </a:p>
          <a:p>
            <a:r>
              <a:rPr lang="en-US" b="1" dirty="0"/>
              <a:t>Deployment</a:t>
            </a:r>
            <a:r>
              <a:rPr lang="en-US" dirty="0"/>
              <a:t>:</a:t>
            </a:r>
          </a:p>
          <a:p>
            <a:pPr>
              <a:buFont typeface="Arial" panose="020B0604020202020204" pitchFamily="34" charset="0"/>
              <a:buChar char="•"/>
            </a:pPr>
            <a:r>
              <a:rPr lang="en-US" dirty="0"/>
              <a:t>Include the model file in your Meadow project.</a:t>
            </a:r>
          </a:p>
          <a:p>
            <a:pPr>
              <a:buFont typeface="Arial" panose="020B0604020202020204" pitchFamily="34" charset="0"/>
              <a:buChar char="•"/>
            </a:pPr>
            <a:r>
              <a:rPr lang="en-US" dirty="0"/>
              <a:t>Use the TensorFlow Lite API to load and execute the model on your device.</a:t>
            </a:r>
          </a:p>
          <a:p>
            <a:r>
              <a:rPr lang="en-US" b="1" dirty="0"/>
              <a:t>Demonstration</a:t>
            </a:r>
            <a:r>
              <a:rPr lang="en-US" dirty="0"/>
              <a:t>:</a:t>
            </a:r>
          </a:p>
          <a:p>
            <a:pPr>
              <a:buFont typeface="Arial" panose="020B0604020202020204" pitchFamily="34" charset="0"/>
              <a:buChar char="•"/>
            </a:pPr>
            <a:r>
              <a:rPr lang="en-US" dirty="0"/>
              <a:t>Show a simple application where the device makes predictions based on sensor input.</a:t>
            </a:r>
          </a:p>
          <a:p>
            <a:pPr>
              <a:buFont typeface="Arial" panose="020B0604020202020204" pitchFamily="34" charset="0"/>
              <a:buChar char="•"/>
            </a:pPr>
            <a:r>
              <a:rPr lang="en-US" dirty="0"/>
              <a:t>Highlight how the model's output is used within the application.</a:t>
            </a:r>
          </a:p>
          <a:p>
            <a:r>
              <a:rPr lang="en-US" dirty="0"/>
              <a:t>This workflow illustrates the end-to-end process of developing an AI application for edge devices using Meadow and .NET.</a:t>
            </a:r>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2848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EB646-2039-CD86-12DD-E17D4C201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27396-8B86-60A2-A267-69B2925E9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8802A-6C42-F17D-A1E1-82CF0B33710A}"/>
              </a:ext>
            </a:extLst>
          </p:cNvPr>
          <p:cNvSpPr>
            <a:spLocks noGrp="1"/>
          </p:cNvSpPr>
          <p:nvPr>
            <p:ph type="body" idx="1"/>
          </p:nvPr>
        </p:nvSpPr>
        <p:spPr/>
        <p:txBody>
          <a:bodyPr/>
          <a:lstStyle/>
          <a:p>
            <a:r>
              <a:rPr lang="en-US" dirty="0"/>
              <a:t>Meadow isn't limited to microcontrollers; it also supports hardware across multiple platforms.</a:t>
            </a:r>
          </a:p>
          <a:p>
            <a:r>
              <a:rPr lang="en-US" dirty="0"/>
              <a:t>In addition to the Meadow F7 MCU, Meadow supports:</a:t>
            </a:r>
          </a:p>
          <a:p>
            <a:endParaRPr lang="en-US" dirty="0"/>
          </a:p>
          <a:p>
            <a:pPr>
              <a:buFont typeface="Arial" panose="020B0604020202020204" pitchFamily="34" charset="0"/>
              <a:buChar char="•"/>
            </a:pPr>
            <a:r>
              <a:rPr lang="en-US" b="1" dirty="0"/>
              <a:t>Single-Board Computers (SBCs):</a:t>
            </a:r>
            <a:r>
              <a:rPr lang="en-US" dirty="0"/>
              <a:t> like the Raspberry Pi, </a:t>
            </a:r>
            <a:r>
              <a:rPr lang="en-US" dirty="0" err="1"/>
              <a:t>BeagleBone</a:t>
            </a:r>
            <a:r>
              <a:rPr lang="en-US" dirty="0"/>
              <a:t>, and NVIDIA Jetson Nano.</a:t>
            </a:r>
          </a:p>
          <a:p>
            <a:pPr>
              <a:buFont typeface="Arial" panose="020B0604020202020204" pitchFamily="34" charset="0"/>
              <a:buChar char="•"/>
            </a:pPr>
            <a:r>
              <a:rPr lang="en-US" b="1" dirty="0"/>
              <a:t>Desktop Machines:</a:t>
            </a:r>
            <a:r>
              <a:rPr lang="en-US" dirty="0"/>
              <a:t> via </a:t>
            </a:r>
            <a:r>
              <a:rPr lang="en-US" dirty="0" err="1"/>
              <a:t>Meadow.Linux</a:t>
            </a:r>
            <a:r>
              <a:rPr lang="en-US" dirty="0"/>
              <a:t>.</a:t>
            </a:r>
          </a:p>
          <a:p>
            <a:pPr>
              <a:buFont typeface="Arial" panose="020B0604020202020204" pitchFamily="34" charset="0"/>
              <a:buChar char="•"/>
            </a:pPr>
            <a:endParaRPr lang="en-US" dirty="0"/>
          </a:p>
          <a:p>
            <a:r>
              <a:rPr lang="en-US" dirty="0"/>
              <a:t>Choosing hardware often balances power consumption and compute power. The Meadow F7 can run on battery power, making it ideal for low-energy applications. If you need more performance, you can move up to a Raspberry Pi Zero, </a:t>
            </a:r>
            <a:r>
              <a:rPr lang="en-US" dirty="0" err="1"/>
              <a:t>BeagleBone</a:t>
            </a:r>
            <a:r>
              <a:rPr lang="en-US" dirty="0"/>
              <a:t>, or the powerful Jetson Nano.</a:t>
            </a:r>
          </a:p>
          <a:p>
            <a:endParaRPr lang="en-US" dirty="0"/>
          </a:p>
          <a:p>
            <a:r>
              <a:rPr lang="en-US" dirty="0"/>
              <a:t>This flexibility lets you select the right hardware for your edge AI project.</a:t>
            </a:r>
          </a:p>
          <a:p>
            <a:endParaRPr lang="en-US" dirty="0"/>
          </a:p>
        </p:txBody>
      </p:sp>
      <p:sp>
        <p:nvSpPr>
          <p:cNvPr id="4" name="Header Placeholder 3">
            <a:extLst>
              <a:ext uri="{FF2B5EF4-FFF2-40B4-BE49-F238E27FC236}">
                <a16:creationId xmlns:a16="http://schemas.microsoft.com/office/drawing/2014/main" id="{DBF84A09-AEA1-1C47-2484-DCB6B5785A8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226370-1DB7-8ADC-A4D7-3A3B24381AB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6C7EFE-B34C-4794-3CF1-8DAD1F3BA51D}"/>
              </a:ext>
            </a:extLst>
          </p:cNvPr>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a:extLst>
              <a:ext uri="{FF2B5EF4-FFF2-40B4-BE49-F238E27FC236}">
                <a16:creationId xmlns:a16="http://schemas.microsoft.com/office/drawing/2014/main" id="{31D4AAB2-B98F-D372-95E2-5A88667B4034}"/>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24511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E475-CAE0-62AF-53AA-EECEF15F1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822FB-A5F4-E877-F25F-330A893D6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0385CC-776D-F15F-4BFF-F97241B58341}"/>
              </a:ext>
            </a:extLst>
          </p:cNvPr>
          <p:cNvSpPr>
            <a:spLocks noGrp="1"/>
          </p:cNvSpPr>
          <p:nvPr>
            <p:ph type="body" idx="1"/>
          </p:nvPr>
        </p:nvSpPr>
        <p:spPr/>
        <p:txBody>
          <a:bodyPr/>
          <a:lstStyle/>
          <a:p>
            <a:r>
              <a:rPr lang="en-US" dirty="0"/>
              <a:t>Let's take a moment to understand the high-level workflow for training and deploying a machine learning model to a microcontroller.</a:t>
            </a:r>
          </a:p>
          <a:p>
            <a:pPr>
              <a:buFont typeface="+mj-lt"/>
              <a:buAutoNum type="arabicPeriod"/>
            </a:pPr>
            <a:r>
              <a:rPr lang="en-US" b="1" dirty="0"/>
              <a:t>Train the Model with Full TensorFlow:</a:t>
            </a:r>
            <a:endParaRPr lang="en-US" dirty="0"/>
          </a:p>
          <a:p>
            <a:pPr marL="742950" lvl="1" indent="-285750">
              <a:buFont typeface="+mj-lt"/>
              <a:buAutoNum type="arabicPeriod"/>
            </a:pPr>
            <a:r>
              <a:rPr lang="en-US" dirty="0"/>
              <a:t>We begin by </a:t>
            </a:r>
            <a:r>
              <a:rPr lang="en-US" b="1" dirty="0"/>
              <a:t>training our machine learning model</a:t>
            </a:r>
            <a:r>
              <a:rPr lang="en-US" dirty="0"/>
              <a:t> using the full version of TensorFlow on a computer or server.</a:t>
            </a:r>
          </a:p>
          <a:p>
            <a:pPr marL="742950" lvl="1" indent="-285750">
              <a:buFont typeface="+mj-lt"/>
              <a:buAutoNum type="arabicPeriod"/>
            </a:pPr>
            <a:r>
              <a:rPr lang="en-US" dirty="0"/>
              <a:t>This step involves feeding the model with training data, adjusting its parameters, and validating its performance until it meets our requirements.</a:t>
            </a:r>
          </a:p>
          <a:p>
            <a:pPr>
              <a:buFont typeface="+mj-lt"/>
              <a:buAutoNum type="arabicPeriod"/>
            </a:pPr>
            <a:r>
              <a:rPr lang="en-US" b="1" dirty="0"/>
              <a:t>Convert the Model to TensorFlow Lite Format:</a:t>
            </a:r>
            <a:endParaRPr lang="en-US" dirty="0"/>
          </a:p>
          <a:p>
            <a:pPr marL="742950" lvl="1" indent="-285750">
              <a:buFont typeface="+mj-lt"/>
              <a:buAutoNum type="arabicPeriod"/>
            </a:pPr>
            <a:r>
              <a:rPr lang="en-US" dirty="0"/>
              <a:t>Once the model is trained, we </a:t>
            </a:r>
            <a:r>
              <a:rPr lang="en-US" b="1" dirty="0"/>
              <a:t>convert it into a TensorFlow Lite (</a:t>
            </a:r>
            <a:r>
              <a:rPr lang="en-US" b="1" dirty="0" err="1"/>
              <a:t>TFLite</a:t>
            </a:r>
            <a:r>
              <a:rPr lang="en-US" b="1" dirty="0"/>
              <a:t>) flat buffer file</a:t>
            </a:r>
            <a:r>
              <a:rPr lang="en-US" dirty="0"/>
              <a:t>.</a:t>
            </a:r>
          </a:p>
          <a:p>
            <a:pPr marL="742950" lvl="1" indent="-285750">
              <a:buFont typeface="+mj-lt"/>
              <a:buAutoNum type="arabicPeriod"/>
            </a:pPr>
            <a:r>
              <a:rPr lang="en-US" dirty="0"/>
              <a:t>This conversion optimizes the model for size and efficiency, making it suitable for deployment on devices with limited resources.</a:t>
            </a:r>
          </a:p>
          <a:p>
            <a:pPr>
              <a:buFont typeface="+mj-lt"/>
              <a:buAutoNum type="arabicPeriod"/>
            </a:pPr>
            <a:r>
              <a:rPr lang="en-US" b="1" dirty="0"/>
              <a:t>Prepare the Model for Microcontrollers:</a:t>
            </a:r>
            <a:endParaRPr lang="en-US" dirty="0"/>
          </a:p>
          <a:p>
            <a:pPr marL="742950" lvl="1" indent="-285750">
              <a:buFont typeface="+mj-lt"/>
              <a:buAutoNum type="arabicPeriod"/>
            </a:pPr>
            <a:r>
              <a:rPr lang="en-US" dirty="0"/>
              <a:t>The .</a:t>
            </a:r>
            <a:r>
              <a:rPr lang="en-US" dirty="0" err="1"/>
              <a:t>tflite</a:t>
            </a:r>
            <a:r>
              <a:rPr lang="en-US" dirty="0"/>
              <a:t> file works with regular TensorFlow Lite, but to use it on a microcontroller, we need to </a:t>
            </a:r>
            <a:r>
              <a:rPr lang="en-US" b="1" dirty="0"/>
              <a:t>convert it into an array</a:t>
            </a:r>
            <a:r>
              <a:rPr lang="en-US" dirty="0"/>
              <a:t> in our programming language of choice (e.g., C#, C++).</a:t>
            </a:r>
          </a:p>
          <a:p>
            <a:pPr marL="742950" lvl="1" indent="-285750">
              <a:buFont typeface="+mj-lt"/>
              <a:buAutoNum type="arabicPeriod"/>
            </a:pPr>
            <a:r>
              <a:rPr lang="en-US" dirty="0"/>
              <a:t>This involves embedding the model data directly into our application's code, typically as a byte array or an include file.</a:t>
            </a:r>
          </a:p>
          <a:p>
            <a:pPr>
              <a:buFont typeface="+mj-lt"/>
              <a:buAutoNum type="arabicPeriod"/>
            </a:pPr>
            <a:r>
              <a:rPr lang="en-US" b="1" dirty="0"/>
              <a:t>Deploy and Perform Inference on the Microcontroller:</a:t>
            </a:r>
            <a:endParaRPr lang="en-US" dirty="0"/>
          </a:p>
          <a:p>
            <a:pPr marL="742950" lvl="1" indent="-285750">
              <a:buFont typeface="+mj-lt"/>
              <a:buAutoNum type="arabicPeriod"/>
            </a:pPr>
            <a:r>
              <a:rPr lang="en-US" dirty="0"/>
              <a:t>We then </a:t>
            </a:r>
            <a:r>
              <a:rPr lang="en-US" b="1" dirty="0"/>
              <a:t>deploy the model to our microcontroller</a:t>
            </a:r>
            <a:r>
              <a:rPr lang="en-US" dirty="0"/>
              <a:t>, such as the Meadow F7.</a:t>
            </a:r>
          </a:p>
          <a:p>
            <a:pPr marL="742950" lvl="1" indent="-285750">
              <a:buFont typeface="+mj-lt"/>
              <a:buAutoNum type="arabicPeriod"/>
            </a:pPr>
            <a:r>
              <a:rPr lang="en-US" dirty="0"/>
              <a:t>On the device, we can </a:t>
            </a:r>
            <a:r>
              <a:rPr lang="en-US" b="1" dirty="0"/>
              <a:t>perform inference</a:t>
            </a:r>
            <a:r>
              <a:rPr lang="en-US" dirty="0"/>
              <a:t> using the model, allowing it to make predictions or decisions based on new input data from sensors or other sources.</a:t>
            </a:r>
          </a:p>
          <a:p>
            <a:r>
              <a:rPr lang="en-US" b="1" dirty="0"/>
              <a:t>Summary:</a:t>
            </a:r>
            <a:endParaRPr lang="en-US" dirty="0"/>
          </a:p>
          <a:p>
            <a:pPr>
              <a:buFont typeface="Arial" panose="020B0604020202020204" pitchFamily="34" charset="0"/>
              <a:buChar char="•"/>
            </a:pPr>
            <a:r>
              <a:rPr lang="en-US" b="1" dirty="0"/>
              <a:t>Train</a:t>
            </a:r>
            <a:r>
              <a:rPr lang="en-US" dirty="0"/>
              <a:t> → </a:t>
            </a:r>
            <a:r>
              <a:rPr lang="en-US" b="1" dirty="0"/>
              <a:t>Convert</a:t>
            </a:r>
            <a:r>
              <a:rPr lang="en-US" dirty="0"/>
              <a:t> → </a:t>
            </a:r>
            <a:r>
              <a:rPr lang="en-US" b="1" dirty="0"/>
              <a:t>Prepare</a:t>
            </a:r>
            <a:r>
              <a:rPr lang="en-US" dirty="0"/>
              <a:t> → </a:t>
            </a:r>
            <a:r>
              <a:rPr lang="en-US" b="1" dirty="0"/>
              <a:t>Deploy and Infer</a:t>
            </a:r>
            <a:endParaRPr lang="en-US" dirty="0"/>
          </a:p>
          <a:p>
            <a:r>
              <a:rPr lang="en-US" dirty="0"/>
              <a:t>This workflow enables us to leverage sophisticated machine learning models on microcontrollers, bringing advanced AI capabilities to edge devices with limited computational resources.</a:t>
            </a:r>
          </a:p>
          <a:p>
            <a:endParaRPr lang="en-CA" dirty="0"/>
          </a:p>
          <a:p>
            <a:endParaRPr lang="en-CA" dirty="0"/>
          </a:p>
          <a:p>
            <a:endParaRPr lang="en-CA" dirty="0"/>
          </a:p>
          <a:p>
            <a:endParaRPr lang="en-CA" dirty="0"/>
          </a:p>
          <a:p>
            <a:endParaRPr lang="en-CA" dirty="0"/>
          </a:p>
          <a:p>
            <a:endParaRPr lang="en-CA" dirty="0"/>
          </a:p>
          <a:p>
            <a:r>
              <a:rPr lang="en-CA" dirty="0"/>
              <a:t>A basic workflow is to train a model using full </a:t>
            </a:r>
            <a:r>
              <a:rPr lang="en-CA" dirty="0" err="1"/>
              <a:t>tensorflow</a:t>
            </a:r>
            <a:r>
              <a:rPr lang="en-CA" dirty="0"/>
              <a:t> on a computer or server then convert that model to a </a:t>
            </a:r>
            <a:r>
              <a:rPr lang="en-CA" dirty="0" err="1"/>
              <a:t>tensorflowlite</a:t>
            </a:r>
            <a:r>
              <a:rPr lang="en-CA" dirty="0"/>
              <a:t> flat buffer file</a:t>
            </a:r>
          </a:p>
          <a:p>
            <a:endParaRPr lang="en-CA" dirty="0"/>
          </a:p>
          <a:p>
            <a:r>
              <a:rPr lang="en-CA" dirty="0"/>
              <a:t>This .</a:t>
            </a:r>
            <a:r>
              <a:rPr lang="en-CA" dirty="0" err="1"/>
              <a:t>tflite</a:t>
            </a:r>
            <a:r>
              <a:rPr lang="en-CA" dirty="0"/>
              <a:t> file works with regular </a:t>
            </a:r>
            <a:r>
              <a:rPr lang="en-CA" dirty="0" err="1"/>
              <a:t>tensorflow</a:t>
            </a:r>
            <a:r>
              <a:rPr lang="en-CA" dirty="0"/>
              <a:t> lite but you’ll need to convert it to an array in your language of choice to use on micro controllers </a:t>
            </a:r>
          </a:p>
          <a:p>
            <a:endParaRPr lang="en-CA" dirty="0"/>
          </a:p>
          <a:p>
            <a:r>
              <a:rPr lang="en-CA" dirty="0"/>
              <a:t>We can then perform inference with our model on our microcontroller</a:t>
            </a:r>
          </a:p>
          <a:p>
            <a:endParaRPr lang="en-CA" dirty="0"/>
          </a:p>
          <a:p>
            <a:endParaRPr lang="en-CA" dirty="0"/>
          </a:p>
        </p:txBody>
      </p:sp>
      <p:sp>
        <p:nvSpPr>
          <p:cNvPr id="4" name="Header Placeholder 3">
            <a:extLst>
              <a:ext uri="{FF2B5EF4-FFF2-40B4-BE49-F238E27FC236}">
                <a16:creationId xmlns:a16="http://schemas.microsoft.com/office/drawing/2014/main" id="{C5C132C3-46F0-B4B7-70CA-7939D739FAD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1F2DB9E-E3D0-83E0-FCCC-A9941518ABB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B44F32-A47D-E4CA-269E-92E45F042BDB}"/>
              </a:ext>
            </a:extLst>
          </p:cNvPr>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a:extLst>
              <a:ext uri="{FF2B5EF4-FFF2-40B4-BE49-F238E27FC236}">
                <a16:creationId xmlns:a16="http://schemas.microsoft.com/office/drawing/2014/main" id="{8640D1D6-9BE2-72A7-B61F-3E9BB80E2900}"/>
              </a:ext>
            </a:extLst>
          </p:cNvPr>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3938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conclude, I'd like to point you toward some resources that can help you continue your journey with AI at the edge.</a:t>
            </a:r>
          </a:p>
          <a:p>
            <a:pPr>
              <a:buFont typeface="Arial" panose="020B0604020202020204" pitchFamily="34" charset="0"/>
              <a:buChar char="•"/>
            </a:pPr>
            <a:r>
              <a:rPr lang="en-US" b="1" dirty="0"/>
              <a:t>Meadow Documentation</a:t>
            </a:r>
            <a:r>
              <a:rPr lang="en-US" dirty="0"/>
              <a:t>: Comprehensive guides and API references to get you started with Meadow and .NET.</a:t>
            </a:r>
          </a:p>
          <a:p>
            <a:pPr>
              <a:buFont typeface="Arial" panose="020B0604020202020204" pitchFamily="34" charset="0"/>
              <a:buChar char="•"/>
            </a:pPr>
            <a:r>
              <a:rPr lang="en-US" b="1" dirty="0"/>
              <a:t>TensorFlow Lite Resources</a:t>
            </a:r>
            <a:r>
              <a:rPr lang="en-US" dirty="0"/>
              <a:t>: Tutorials and documentation for building and deploying TensorFlow Lite models.</a:t>
            </a:r>
          </a:p>
          <a:p>
            <a:pPr>
              <a:buFont typeface="Arial" panose="020B0604020202020204" pitchFamily="34" charset="0"/>
              <a:buChar char="•"/>
            </a:pPr>
            <a:r>
              <a:rPr lang="en-US" b="1" dirty="0"/>
              <a:t>Useful Sensors</a:t>
            </a:r>
            <a:r>
              <a:rPr lang="en-US" dirty="0"/>
              <a:t>: Information on their AI sensors and how to integrate them into your projects.</a:t>
            </a:r>
          </a:p>
          <a:p>
            <a:pPr>
              <a:buFont typeface="Arial" panose="020B0604020202020204" pitchFamily="34" charset="0"/>
              <a:buChar char="•"/>
            </a:pPr>
            <a:r>
              <a:rPr lang="en-US" b="1" dirty="0"/>
              <a:t>Edge Impulse</a:t>
            </a:r>
            <a:r>
              <a:rPr lang="en-US" dirty="0"/>
              <a:t>: Explore their platform for training and deploying machine learning models for edge devices.</a:t>
            </a:r>
          </a:p>
          <a:p>
            <a:pPr>
              <a:buFont typeface="Arial" panose="020B0604020202020204" pitchFamily="34" charset="0"/>
              <a:buChar char="•"/>
            </a:pPr>
            <a:r>
              <a:rPr lang="en-US" b="1" dirty="0"/>
              <a:t>Community Forums</a:t>
            </a:r>
            <a:r>
              <a:rPr lang="en-US" dirty="0"/>
              <a:t>: Join the Meadow and .NET communities to connect with other developers, ask questions, and share your experiences.</a:t>
            </a:r>
          </a:p>
          <a:p>
            <a:r>
              <a:rPr lang="en-US" dirty="0"/>
              <a:t>Links to these resources are provided on this slide.</a:t>
            </a:r>
          </a:p>
          <a:p>
            <a:r>
              <a:rPr lang="en-US" dirty="0"/>
              <a:t>Thank you once again for attending this session. I hope you found it informative and inspiring. I'm excited to see how you'll apply these technologies to create innovative edge AI solutions.</a:t>
            </a:r>
          </a:p>
          <a:p>
            <a:r>
              <a:rPr lang="en-US" dirty="0"/>
              <a:t>Have a great day!</a:t>
            </a:r>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0102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wrap up today's session, I'd like to recap the key points we've discussed.</a:t>
            </a:r>
          </a:p>
          <a:p>
            <a:endParaRPr lang="en-US" dirty="0"/>
          </a:p>
          <a:p>
            <a:pPr>
              <a:buFont typeface="Arial" panose="020B0604020202020204" pitchFamily="34" charset="0"/>
              <a:buChar char="•"/>
            </a:pPr>
            <a:r>
              <a:rPr lang="en-US" b="1" dirty="0"/>
              <a:t>AI at the edge</a:t>
            </a:r>
            <a:r>
              <a:rPr lang="en-US" dirty="0"/>
              <a:t> is becoming increasingly important for efficient, low-latency IoT applications.</a:t>
            </a:r>
          </a:p>
          <a:p>
            <a:pPr>
              <a:buFont typeface="Arial" panose="020B0604020202020204" pitchFamily="34" charset="0"/>
              <a:buChar char="•"/>
            </a:pPr>
            <a:r>
              <a:rPr lang="en-US" b="1" dirty="0"/>
              <a:t>Meadow F7 and .NET</a:t>
            </a:r>
            <a:r>
              <a:rPr lang="en-US" dirty="0"/>
              <a:t> provide a powerful platform for developing edge AI solutions, combining robust hardware with a familiar development environment.</a:t>
            </a:r>
          </a:p>
          <a:p>
            <a:pPr>
              <a:buFont typeface="Arial" panose="020B0604020202020204" pitchFamily="34" charset="0"/>
              <a:buChar char="•"/>
            </a:pPr>
            <a:r>
              <a:rPr lang="en-US" b="1" dirty="0"/>
              <a:t>TensorFlow’s </a:t>
            </a:r>
            <a:r>
              <a:rPr lang="en-US" b="1" dirty="0" err="1"/>
              <a:t>LiteRT</a:t>
            </a:r>
            <a:r>
              <a:rPr lang="en-US" b="1" dirty="0"/>
              <a:t> </a:t>
            </a:r>
            <a:r>
              <a:rPr lang="en-US" dirty="0"/>
              <a:t>enables us to run optimized machine learning models on resource-constrained devices.</a:t>
            </a:r>
          </a:p>
          <a:p>
            <a:pPr>
              <a:buFont typeface="Arial" panose="020B0604020202020204" pitchFamily="34" charset="0"/>
              <a:buChar char="•"/>
            </a:pPr>
            <a:r>
              <a:rPr lang="en-US" b="1" dirty="0"/>
              <a:t>Useful Sensors</a:t>
            </a:r>
            <a:r>
              <a:rPr lang="en-US" dirty="0"/>
              <a:t> offer plug-and-play AI functionalities that simplify adding advanced capabilities to projects.</a:t>
            </a:r>
          </a:p>
          <a:p>
            <a:pPr>
              <a:buFont typeface="Arial" panose="020B0604020202020204" pitchFamily="34" charset="0"/>
              <a:buChar char="•"/>
            </a:pPr>
            <a:r>
              <a:rPr lang="en-US" b="1" dirty="0" err="1"/>
              <a:t>Meadow.Foundation</a:t>
            </a:r>
            <a:r>
              <a:rPr lang="en-US" b="1" dirty="0"/>
              <a:t> and </a:t>
            </a:r>
            <a:r>
              <a:rPr lang="en-US" b="1" dirty="0" err="1"/>
              <a:t>Meadow.Linux</a:t>
            </a:r>
            <a:r>
              <a:rPr lang="en-US" dirty="0"/>
              <a:t> extend the platform's capabilities across various devices, supporting a unified development experience.</a:t>
            </a:r>
          </a:p>
          <a:p>
            <a:pPr>
              <a:buFont typeface="Arial" panose="020B0604020202020204" pitchFamily="34" charset="0"/>
              <a:buChar char="•"/>
            </a:pPr>
            <a:r>
              <a:rPr lang="en-US" b="1" dirty="0"/>
              <a:t>Future integrations</a:t>
            </a:r>
            <a:r>
              <a:rPr lang="en-US" dirty="0"/>
              <a:t> with platforms like Edge Impulse will further enhance our ability to develop and deploy AI models.</a:t>
            </a:r>
          </a:p>
          <a:p>
            <a:r>
              <a:rPr lang="en-US" dirty="0"/>
              <a:t>I encourage you to explore these tools and consider how you can leverage AI at the edge in your own projects. The possibilities are vast, and the technology is more accessible than ever.</a:t>
            </a:r>
          </a:p>
          <a:p>
            <a:r>
              <a:rPr lang="en-US" dirty="0"/>
              <a:t>Thank you for your attention, and I look forward to seeing what you create with Meadow and .NET.</a:t>
            </a:r>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94943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06934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CC57F-154B-4E25-9B0A-524AC2539D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360B8-E514-8940-5639-85616FC45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5AFCC-358B-9010-9913-1A987C6193CE}"/>
              </a:ext>
            </a:extLst>
          </p:cNvPr>
          <p:cNvSpPr>
            <a:spLocks noGrp="1"/>
          </p:cNvSpPr>
          <p:nvPr>
            <p:ph type="body" idx="1"/>
          </p:nvPr>
        </p:nvSpPr>
        <p:spPr/>
        <p:txBody>
          <a:bodyPr/>
          <a:lstStyle/>
          <a:p>
            <a:r>
              <a:rPr lang="en-US" dirty="0"/>
              <a:t>Edge AI plays a critically important role in modern IoT workflows and is experiencing exponential growth. Devices at the edge are not just passive data collectors anymore; they're actively processing and making decisions based on that data.</a:t>
            </a:r>
          </a:p>
          <a:p>
            <a:endParaRPr lang="en-US" dirty="0"/>
          </a:p>
          <a:p>
            <a:r>
              <a:rPr lang="en-US" dirty="0"/>
              <a:t>One key reason for this shift is the need for immediate data processing and real-time decision-making. Applications like autonomous vehicles, industrial automation, and smart homes require instant responses that cloud-based solutions can't always provide due to latency issues.</a:t>
            </a:r>
          </a:p>
          <a:p>
            <a:endParaRPr lang="en-US" dirty="0"/>
          </a:p>
          <a:p>
            <a:endParaRPr lang="en-US" dirty="0"/>
          </a:p>
          <a:p>
            <a:endParaRPr lang="en-US" dirty="0"/>
          </a:p>
          <a:p>
            <a:endParaRPr lang="en-US" dirty="0"/>
          </a:p>
          <a:p>
            <a:endParaRPr lang="en-US" dirty="0"/>
          </a:p>
          <a:p>
            <a:r>
              <a:rPr lang="en-US" dirty="0"/>
              <a:t>Moreover, relying solely on the cloud poses challenges such as bandwidth limitations, higher costs, and dependency on a stable internet connection. By moving AI processing to the edge, we can overcome these challenges, leading to more robust and efficient systems.</a:t>
            </a:r>
          </a:p>
          <a:p>
            <a:endParaRPr lang="en-US" dirty="0"/>
          </a:p>
          <a:p>
            <a:r>
              <a:rPr lang="en-US" dirty="0"/>
              <a:t>In essence, AI at the edge enables devices to be smarter and more responsive, unlocking new possibilities for innovation across various industries.</a:t>
            </a:r>
          </a:p>
          <a:p>
            <a:endParaRPr lang="en-CA" dirty="0"/>
          </a:p>
        </p:txBody>
      </p:sp>
      <p:sp>
        <p:nvSpPr>
          <p:cNvPr id="4" name="Header Placeholder 3">
            <a:extLst>
              <a:ext uri="{FF2B5EF4-FFF2-40B4-BE49-F238E27FC236}">
                <a16:creationId xmlns:a16="http://schemas.microsoft.com/office/drawing/2014/main" id="{7321A72E-002E-A78F-D2A8-3C9244DDB8E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78C220A-2EDB-9D03-DBEB-403930C545E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AF12CB-783B-BC65-5E81-DFE84DF930B0}"/>
              </a:ext>
            </a:extLst>
          </p:cNvPr>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a:extLst>
              <a:ext uri="{FF2B5EF4-FFF2-40B4-BE49-F238E27FC236}">
                <a16:creationId xmlns:a16="http://schemas.microsoft.com/office/drawing/2014/main" id="{BC6B2818-484E-F4C6-A4F7-6D844F9E9AB5}"/>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34831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specific benefits of running AI at the edge rather than in the cloud? Let's explore a few key advantages.</a:t>
            </a:r>
          </a:p>
          <a:p>
            <a:endParaRPr lang="en-US" dirty="0"/>
          </a:p>
          <a:p>
            <a:r>
              <a:rPr lang="en-US" dirty="0"/>
              <a:t>First, </a:t>
            </a:r>
            <a:r>
              <a:rPr lang="en-US" b="1" dirty="0"/>
              <a:t>lower latency</a:t>
            </a:r>
            <a:r>
              <a:rPr lang="en-US" dirty="0"/>
              <a:t>. By executing AI models locally on edge devices, we achieve immediate processing of data. This is crucial for applications where every millisecond counts, such as emergency response systems or high-speed manufacturing lines.</a:t>
            </a:r>
          </a:p>
          <a:p>
            <a:endParaRPr lang="en-US" dirty="0"/>
          </a:p>
          <a:p>
            <a:r>
              <a:rPr lang="en-US" dirty="0"/>
              <a:t>Second, </a:t>
            </a:r>
            <a:r>
              <a:rPr lang="en-US" b="1" dirty="0"/>
              <a:t>reduced bandwidth cost</a:t>
            </a:r>
            <a:r>
              <a:rPr lang="en-US" dirty="0"/>
              <a:t>. Processing data on the device means we don't have to send large amounts of raw data over the network to the cloud. This not only saves on data transmission costs but also alleviates the burden on network infrastructure, which can be particularly beneficial in areas with limited connectivity.</a:t>
            </a:r>
          </a:p>
          <a:p>
            <a:endParaRPr lang="en-US" dirty="0"/>
          </a:p>
          <a:p>
            <a:r>
              <a:rPr lang="en-US" dirty="0"/>
              <a:t>Third, </a:t>
            </a:r>
            <a:r>
              <a:rPr lang="en-US" b="1" dirty="0"/>
              <a:t>reduced total cost of ownership (TCO)</a:t>
            </a:r>
            <a:r>
              <a:rPr lang="en-US" dirty="0"/>
              <a:t>. Utilizing the processing capabilities of edge devices can lower server loads and operational costs. By offloading tasks from centralized cloud servers to distributed edge devices, organizations can achieve significant cost savings.</a:t>
            </a:r>
          </a:p>
          <a:p>
            <a:r>
              <a:rPr lang="en-US" dirty="0"/>
              <a:t>For example, consider a smart surveillance system that uses cameras to monitor for security threats. If the system can process video feeds locally to detect anomalies or recognize faces, it can respond more quickly to incidents and reduce the need to stream high-definition video continuously to the cloud.</a:t>
            </a:r>
          </a:p>
          <a:p>
            <a:endParaRPr lang="en-US" dirty="0"/>
          </a:p>
          <a:p>
            <a:r>
              <a:rPr lang="en-US" dirty="0"/>
              <a:t>Additionally, if these are mission-critical workflows, edge AI reduces the risk of failure if a network connection goes down.</a:t>
            </a:r>
          </a:p>
          <a:p>
            <a:endParaRPr lang="en-US" dirty="0"/>
          </a:p>
          <a:p>
            <a:endParaRPr lang="en-US" dirty="0"/>
          </a:p>
          <a:p>
            <a:r>
              <a:rPr lang="en-US" dirty="0"/>
              <a:t>These benefits collectively enhance the performance and efficiency of IoT systems, making AI at the edge a compelling approach for many applications.</a:t>
            </a:r>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7228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discussed the importance of AI at the edge, let's introduce the tools that make it possible: the Meadow F7 microcontroller and .NET.</a:t>
            </a:r>
          </a:p>
          <a:p>
            <a:endParaRPr lang="en-US" dirty="0"/>
          </a:p>
          <a:p>
            <a:r>
              <a:rPr lang="en-US" dirty="0"/>
              <a:t>The </a:t>
            </a:r>
            <a:r>
              <a:rPr lang="en-US" b="1" dirty="0"/>
              <a:t>Meadow F7</a:t>
            </a:r>
            <a:r>
              <a:rPr lang="en-US" dirty="0"/>
              <a:t> is a powerful and versatile microcontroller platform designed for IoT applications. It features a high-performance STM32F7 processor, ample memory, and a rich set of I/O capabilities, making it well-suited for running complex tasks at the edge.</a:t>
            </a:r>
          </a:p>
          <a:p>
            <a:r>
              <a:rPr lang="en-US" dirty="0"/>
              <a:t>One of the standout features of the Meadow F7 is its support for </a:t>
            </a:r>
            <a:r>
              <a:rPr lang="en-US" b="1" dirty="0"/>
              <a:t>.NET</a:t>
            </a:r>
            <a:r>
              <a:rPr lang="en-US" dirty="0"/>
              <a:t>, allowing developers to write applications in a familiar language with a vast ecosystem of libraries and tools. This means you can leverage your existing C# skills to develop for the IoT space.</a:t>
            </a:r>
          </a:p>
          <a:p>
            <a:r>
              <a:rPr lang="en-US" dirty="0"/>
              <a:t>By combining the Meadow F7's hardware capabilities with the productivity of .NET, we have a platform that's ideal for implementing AI at the edge. It bridges the gap between high-level application development and low-level hardware interaction, enabling rapid development of intelligent edge devices."</a:t>
            </a:r>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17049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EC3D0-0686-2108-156A-164FA6925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AB7117-4DD9-3C9B-8B00-ED304D62B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E56DB-A792-516C-AE42-800644E7DD42}"/>
              </a:ext>
            </a:extLst>
          </p:cNvPr>
          <p:cNvSpPr>
            <a:spLocks noGrp="1"/>
          </p:cNvSpPr>
          <p:nvPr>
            <p:ph type="body" idx="1"/>
          </p:nvPr>
        </p:nvSpPr>
        <p:spPr/>
        <p:txBody>
          <a:bodyPr/>
          <a:lstStyle/>
          <a:p>
            <a:r>
              <a:rPr lang="en-US" dirty="0"/>
              <a:t>While implementing AI models directly on microcontrollers is powerful, sometimes we need a quicker or more specialized solution. That's where companies like </a:t>
            </a:r>
            <a:r>
              <a:rPr lang="en-US" b="1" dirty="0"/>
              <a:t>Useful Sensors</a:t>
            </a:r>
            <a:r>
              <a:rPr lang="en-US" dirty="0"/>
              <a:t> come in.</a:t>
            </a:r>
          </a:p>
          <a:p>
            <a:r>
              <a:rPr lang="en-US" dirty="0"/>
              <a:t>Useful Sensors provides </a:t>
            </a:r>
            <a:r>
              <a:rPr lang="en-US" b="1" dirty="0"/>
              <a:t>plug-and-play AI sensors</a:t>
            </a:r>
            <a:r>
              <a:rPr lang="en-US" dirty="0"/>
              <a:t> that offer specific AI functionalities out of the box. Two notable products are the </a:t>
            </a:r>
            <a:r>
              <a:rPr lang="en-US" b="1" dirty="0"/>
              <a:t>Tiny Code Reader</a:t>
            </a:r>
            <a:r>
              <a:rPr lang="en-US" dirty="0"/>
              <a:t> and the </a:t>
            </a:r>
            <a:r>
              <a:rPr lang="en-US" b="1" dirty="0"/>
              <a:t>Person Sensor</a:t>
            </a:r>
            <a:r>
              <a:rPr lang="en-US" dirty="0"/>
              <a:t>.</a:t>
            </a:r>
          </a:p>
          <a:p>
            <a:r>
              <a:rPr lang="en-US" dirty="0"/>
              <a:t>The </a:t>
            </a:r>
            <a:r>
              <a:rPr lang="en-US" b="1" dirty="0"/>
              <a:t>Tiny Code Reader</a:t>
            </a:r>
            <a:r>
              <a:rPr lang="en-US" dirty="0"/>
              <a:t> is a small module that can read QR codes and other types of barcodes. It's designed to be easily integrated into projects that require quick and reliable code scanning without the need for complex setup or processing.</a:t>
            </a:r>
          </a:p>
          <a:p>
            <a:r>
              <a:rPr lang="en-US" dirty="0"/>
              <a:t>The </a:t>
            </a:r>
            <a:r>
              <a:rPr lang="en-US" b="1" dirty="0"/>
              <a:t>Person Sensor</a:t>
            </a:r>
            <a:r>
              <a:rPr lang="en-US" dirty="0"/>
              <a:t> is a module that detects the presence of people. It can identify if a person is in front of the sensor, count the number of people, and even estimate their proximity.</a:t>
            </a:r>
          </a:p>
          <a:p>
            <a:r>
              <a:rPr lang="en-US" dirty="0"/>
              <a:t>These sensors handle the AI processing internally and provide simple outputs that can be read by microcontrollers like the Meadow F7. This makes it incredibly easy to add sophisticated AI capabilities to your projects without diving deep into machine learning algorithms.</a:t>
            </a:r>
          </a:p>
          <a:p>
            <a:endParaRPr lang="en-US" dirty="0"/>
          </a:p>
          <a:p>
            <a:r>
              <a:rPr lang="en-US" dirty="0"/>
              <a:t>No training </a:t>
            </a:r>
          </a:p>
          <a:p>
            <a:r>
              <a:rPr lang="en-US" dirty="0"/>
              <a:t>No deploying </a:t>
            </a:r>
          </a:p>
          <a:p>
            <a:r>
              <a:rPr lang="en-US" dirty="0"/>
              <a:t>No runtime</a:t>
            </a:r>
          </a:p>
          <a:p>
            <a:r>
              <a:rPr lang="en-US" dirty="0"/>
              <a:t>It’s just there </a:t>
            </a:r>
          </a:p>
          <a:p>
            <a:endParaRPr lang="en-US" dirty="0"/>
          </a:p>
          <a:p>
            <a:r>
              <a:rPr lang="en-US" dirty="0"/>
              <a:t>  </a:t>
            </a:r>
          </a:p>
          <a:p>
            <a:endParaRPr lang="en-CA" dirty="0"/>
          </a:p>
        </p:txBody>
      </p:sp>
      <p:sp>
        <p:nvSpPr>
          <p:cNvPr id="4" name="Header Placeholder 3">
            <a:extLst>
              <a:ext uri="{FF2B5EF4-FFF2-40B4-BE49-F238E27FC236}">
                <a16:creationId xmlns:a16="http://schemas.microsoft.com/office/drawing/2014/main" id="{2F3E1F9F-DB34-B913-1654-45F6BEEB88F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2930979-F488-F1AC-2951-1E8C3AD219B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96139AB-5CE5-8E0A-7150-57E7D87FE797}"/>
              </a:ext>
            </a:extLst>
          </p:cNvPr>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a:extLst>
              <a:ext uri="{FF2B5EF4-FFF2-40B4-BE49-F238E27FC236}">
                <a16:creationId xmlns:a16="http://schemas.microsoft.com/office/drawing/2014/main" id="{D7A5DA04-2624-0D3B-EE60-A9BAEE1FD538}"/>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7357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9952A-24C8-BC16-BE15-C4480BB46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29128-16EF-83C3-A84B-EBFB8DBDE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BF46F-30AF-73C3-53C9-A8FA628CF1C1}"/>
              </a:ext>
            </a:extLst>
          </p:cNvPr>
          <p:cNvSpPr>
            <a:spLocks noGrp="1"/>
          </p:cNvSpPr>
          <p:nvPr>
            <p:ph type="body" idx="1"/>
          </p:nvPr>
        </p:nvSpPr>
        <p:spPr/>
        <p:txBody>
          <a:bodyPr/>
          <a:lstStyle/>
          <a:p>
            <a:r>
              <a:rPr lang="en-US" dirty="0"/>
              <a:t>To make it even easier to work with these sensors and other hardware, we have </a:t>
            </a:r>
            <a:r>
              <a:rPr lang="en-US" b="1" dirty="0" err="1"/>
              <a:t>Meadow.Foundation</a:t>
            </a:r>
            <a:r>
              <a:rPr lang="en-US" dirty="0"/>
              <a:t>.</a:t>
            </a:r>
          </a:p>
          <a:p>
            <a:r>
              <a:rPr lang="en-US" dirty="0" err="1"/>
              <a:t>Meadow.Foundation</a:t>
            </a:r>
            <a:r>
              <a:rPr lang="en-US" dirty="0"/>
              <a:t> is a comprehensive library of drivers and libraries for a wide range of sensors, displays, and other peripherals. It provides:</a:t>
            </a:r>
          </a:p>
          <a:p>
            <a:pPr>
              <a:buFont typeface="Arial" panose="020B0604020202020204" pitchFamily="34" charset="0"/>
              <a:buChar char="•"/>
            </a:pPr>
            <a:r>
              <a:rPr lang="en-US" b="1" dirty="0"/>
              <a:t>High-level APIs</a:t>
            </a:r>
            <a:r>
              <a:rPr lang="en-US" dirty="0"/>
              <a:t>: Simplifying interaction with hardware components.</a:t>
            </a:r>
          </a:p>
          <a:p>
            <a:pPr>
              <a:buFont typeface="Arial" panose="020B0604020202020204" pitchFamily="34" charset="0"/>
              <a:buChar char="•"/>
            </a:pPr>
            <a:r>
              <a:rPr lang="en-US" b="1" dirty="0"/>
              <a:t>Consistent interfaces</a:t>
            </a:r>
            <a:r>
              <a:rPr lang="en-US" dirty="0"/>
              <a:t>: Making it easier to swap out or add new devices.</a:t>
            </a:r>
          </a:p>
          <a:p>
            <a:pPr>
              <a:buFont typeface="Arial" panose="020B0604020202020204" pitchFamily="34" charset="0"/>
              <a:buChar char="•"/>
            </a:pPr>
            <a:r>
              <a:rPr lang="en-US" b="1" dirty="0"/>
              <a:t>Extensive documentation and examples</a:t>
            </a:r>
            <a:r>
              <a:rPr lang="en-US" dirty="0"/>
              <a:t>: Helping you get up and running quickly.</a:t>
            </a:r>
          </a:p>
          <a:p>
            <a:r>
              <a:rPr lang="en-US" dirty="0"/>
              <a:t>For the Useful Sensors devices we've just seen, </a:t>
            </a:r>
            <a:r>
              <a:rPr lang="en-US" dirty="0" err="1"/>
              <a:t>Meadow.Foundation</a:t>
            </a:r>
            <a:r>
              <a:rPr lang="en-US" dirty="0"/>
              <a:t> includes drivers that allow us to integrate them into our projects with minimal code.</a:t>
            </a:r>
            <a:br>
              <a:rPr lang="en-US" dirty="0"/>
            </a:br>
            <a:br>
              <a:rPr lang="en-US" dirty="0"/>
            </a:br>
            <a:r>
              <a:rPr lang="en-US" dirty="0"/>
              <a:t>This code sets up the sensor and defines an event handler for when a person is detected. </a:t>
            </a:r>
            <a:r>
              <a:rPr lang="en-US" dirty="0" err="1"/>
              <a:t>Meadow.Foundation</a:t>
            </a:r>
            <a:r>
              <a:rPr lang="en-US" dirty="0"/>
              <a:t> handles the low-level communication, so you can focus on your application logic.</a:t>
            </a:r>
          </a:p>
          <a:p>
            <a:endParaRPr lang="en-CA" dirty="0"/>
          </a:p>
        </p:txBody>
      </p:sp>
      <p:sp>
        <p:nvSpPr>
          <p:cNvPr id="4" name="Header Placeholder 3">
            <a:extLst>
              <a:ext uri="{FF2B5EF4-FFF2-40B4-BE49-F238E27FC236}">
                <a16:creationId xmlns:a16="http://schemas.microsoft.com/office/drawing/2014/main" id="{6CBF15F1-BD40-E4A9-991C-5B0F33A3425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5BF3A96-4ABE-DA47-2BD2-C09C8F0F2A8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C37F97-F682-2519-AAAA-6D0CDCA6B752}"/>
              </a:ext>
            </a:extLst>
          </p:cNvPr>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a:extLst>
              <a:ext uri="{FF2B5EF4-FFF2-40B4-BE49-F238E27FC236}">
                <a16:creationId xmlns:a16="http://schemas.microsoft.com/office/drawing/2014/main" id="{F7D563A0-A535-526C-C18F-D9FC3CCE4BA1}"/>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0668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demonstrate the Tiny Code Reader.</a:t>
            </a:r>
          </a:p>
          <a:p>
            <a:r>
              <a:rPr lang="en-US" dirty="0"/>
              <a:t>[Display the Tiny Code Reader connected to the Meadow F7]</a:t>
            </a:r>
          </a:p>
          <a:p>
            <a:r>
              <a:rPr lang="en-US" dirty="0"/>
              <a:t>In this setup, the Tiny Code Reader is connected to the Meadow device. It's designed to scan and decode QR codes and other barcodes.</a:t>
            </a:r>
          </a:p>
          <a:p>
            <a:r>
              <a:rPr lang="en-US" dirty="0"/>
              <a:t>[Hold up a QR code in front of the sensor]</a:t>
            </a:r>
          </a:p>
          <a:p>
            <a:r>
              <a:rPr lang="en-US" dirty="0"/>
              <a:t>As I present this QR code to the sensor, it reads the code and sends the decoded information to the Meadow microcontroller. The device can then use this information for various purposes, such as:</a:t>
            </a:r>
          </a:p>
          <a:p>
            <a:pPr>
              <a:buFont typeface="Arial" panose="020B0604020202020204" pitchFamily="34" charset="0"/>
              <a:buChar char="•"/>
            </a:pPr>
            <a:r>
              <a:rPr lang="en-US" b="1" dirty="0"/>
              <a:t>Inventory management</a:t>
            </a:r>
            <a:r>
              <a:rPr lang="en-US" dirty="0"/>
              <a:t>: Scanning products in a warehouse.</a:t>
            </a:r>
          </a:p>
          <a:p>
            <a:pPr>
              <a:buFont typeface="Arial" panose="020B0604020202020204" pitchFamily="34" charset="0"/>
              <a:buChar char="•"/>
            </a:pPr>
            <a:r>
              <a:rPr lang="en-US" b="1" dirty="0"/>
              <a:t>Access control</a:t>
            </a:r>
            <a:r>
              <a:rPr lang="en-US" dirty="0"/>
              <a:t>: Verifying IDs or tickets.</a:t>
            </a:r>
          </a:p>
          <a:p>
            <a:pPr>
              <a:buFont typeface="Arial" panose="020B0604020202020204" pitchFamily="34" charset="0"/>
              <a:buChar char="•"/>
            </a:pPr>
            <a:r>
              <a:rPr lang="en-US" b="1" dirty="0"/>
              <a:t>Automation systems</a:t>
            </a:r>
            <a:r>
              <a:rPr lang="en-US" dirty="0"/>
              <a:t>: Triggering actions based on specific codes.</a:t>
            </a:r>
          </a:p>
          <a:p>
            <a:r>
              <a:rPr lang="en-US" dirty="0"/>
              <a:t>Again, the advantage here is the simplicity of adding complex functionality to our projects. The sensor handles all the heavy lifting, and we can focus on how to utilize the data in our applications.</a:t>
            </a:r>
          </a:p>
          <a:p>
            <a:endParaRPr lang="en-CA" dirty="0"/>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09562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delve into TensorFlow Lite for Microcontrollers, I'd like to introduce you to </a:t>
            </a:r>
            <a:r>
              <a:rPr lang="en-US" b="1" dirty="0"/>
              <a:t>TensorFlow</a:t>
            </a:r>
            <a:r>
              <a:rPr lang="en-US" dirty="0"/>
              <a:t> itself.</a:t>
            </a:r>
          </a:p>
          <a:p>
            <a:endParaRPr lang="en-US" dirty="0"/>
          </a:p>
          <a:p>
            <a:r>
              <a:rPr lang="en-US" b="1" dirty="0"/>
              <a:t>TensorFlow</a:t>
            </a:r>
            <a:r>
              <a:rPr lang="en-US" dirty="0"/>
              <a:t> is a free and open-source machine learning library developed by Google. It has become one of the most popular frameworks for building and deploying machine learning models, thanks to its powerful capabilities and supportive community.</a:t>
            </a:r>
          </a:p>
          <a:p>
            <a:r>
              <a:rPr lang="en-US" dirty="0"/>
              <a:t>TensorFlow makes implementing various machine learning algorithms much easier by providing:</a:t>
            </a:r>
          </a:p>
          <a:p>
            <a:endParaRPr lang="en-US" dirty="0"/>
          </a:p>
          <a:p>
            <a:pPr>
              <a:buFont typeface="Arial" panose="020B0604020202020204" pitchFamily="34" charset="0"/>
              <a:buChar char="•"/>
            </a:pPr>
            <a:r>
              <a:rPr lang="en-US" b="1" dirty="0"/>
              <a:t>A Comprehensive Ecosystem</a:t>
            </a:r>
            <a:r>
              <a:rPr lang="en-US" dirty="0"/>
              <a:t>: It includes tools, libraries, and community resources that allow researchers and developers to push the state-of-the-art in machine learning and easily build and deploy ML-powered applications.</a:t>
            </a:r>
          </a:p>
          <a:p>
            <a:pPr>
              <a:buFont typeface="Arial" panose="020B0604020202020204" pitchFamily="34" charset="0"/>
              <a:buChar char="•"/>
            </a:pPr>
            <a:r>
              <a:rPr lang="en-US" b="1" dirty="0"/>
              <a:t>Flexibility</a:t>
            </a:r>
            <a:r>
              <a:rPr lang="en-US" dirty="0"/>
              <a:t>: TensorFlow supports a wide range of tasks, from training models for image recognition, natural language processing, and time-series analysis, to deploying models in production environments.</a:t>
            </a:r>
          </a:p>
          <a:p>
            <a:pPr>
              <a:buFont typeface="Arial" panose="020B0604020202020204" pitchFamily="34" charset="0"/>
              <a:buChar char="•"/>
            </a:pPr>
            <a:r>
              <a:rPr lang="en-US" b="1" dirty="0"/>
              <a:t>Cross-Platform Support</a:t>
            </a:r>
            <a:r>
              <a:rPr lang="en-US" dirty="0"/>
              <a:t>: You can run TensorFlow on CPUs, GPUs, and TPUs, and it supports multiple languages like Python, C++, and JavaScript, making it versatile for different development needs.</a:t>
            </a:r>
          </a:p>
          <a:p>
            <a:pPr>
              <a:buFont typeface="Arial" panose="020B0604020202020204" pitchFamily="34" charset="0"/>
              <a:buChar char="•"/>
            </a:pPr>
            <a:r>
              <a:rPr lang="en-US" b="1" dirty="0"/>
              <a:t>High-Level APIs</a:t>
            </a:r>
            <a:r>
              <a:rPr lang="en-US" dirty="0"/>
              <a:t>: With APIs like </a:t>
            </a:r>
            <a:r>
              <a:rPr lang="en-US" dirty="0" err="1"/>
              <a:t>Keras</a:t>
            </a:r>
            <a:r>
              <a:rPr lang="en-US" dirty="0"/>
              <a:t> built-in, TensorFlow makes it simpler to construct and train neural networks without needing to manage the complexities of underlying algorithms.</a:t>
            </a:r>
          </a:p>
          <a:p>
            <a:r>
              <a:rPr lang="en-US" dirty="0"/>
              <a:t>In essence, TensorFlow empowers developers and researchers to:</a:t>
            </a:r>
          </a:p>
          <a:p>
            <a:pPr>
              <a:buFont typeface="Arial" panose="020B0604020202020204" pitchFamily="34" charset="0"/>
              <a:buChar char="•"/>
            </a:pPr>
            <a:r>
              <a:rPr lang="en-US" b="1" dirty="0"/>
              <a:t>Prototype Quickly</a:t>
            </a:r>
            <a:r>
              <a:rPr lang="en-US" dirty="0"/>
              <a:t>: Experiment with new ideas and models rapidly.</a:t>
            </a:r>
          </a:p>
          <a:p>
            <a:pPr>
              <a:buFont typeface="Arial" panose="020B0604020202020204" pitchFamily="34" charset="0"/>
              <a:buChar char="•"/>
            </a:pPr>
            <a:r>
              <a:rPr lang="en-US" b="1" dirty="0"/>
              <a:t>Scale Easily</a:t>
            </a:r>
            <a:r>
              <a:rPr lang="en-US" dirty="0"/>
              <a:t>: Move from research to production without rewriting code.</a:t>
            </a:r>
          </a:p>
          <a:p>
            <a:pPr>
              <a:buFont typeface="Arial" panose="020B0604020202020204" pitchFamily="34" charset="0"/>
              <a:buChar char="•"/>
            </a:pPr>
            <a:r>
              <a:rPr lang="en-US" b="1" dirty="0"/>
              <a:t>Deploy Anywhere</a:t>
            </a:r>
            <a:r>
              <a:rPr lang="en-US" dirty="0"/>
              <a:t>: Run models on servers, in the cloud, on mobile devices, and even at the edge.</a:t>
            </a:r>
          </a:p>
          <a:p>
            <a:pPr>
              <a:buFont typeface="Arial" panose="020B0604020202020204" pitchFamily="34" charset="0"/>
              <a:buChar cha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br>
              <a:rPr lang="en-CA" dirty="0"/>
            </a:br>
            <a:br>
              <a:rPr lang="en-CA" dirty="0"/>
            </a:br>
            <a:br>
              <a:rPr lang="en-CA" dirty="0"/>
            </a:br>
            <a:r>
              <a:rPr lang="en-CA" dirty="0" err="1"/>
              <a:t>TensorFLow</a:t>
            </a:r>
            <a:r>
              <a:rPr lang="en-CA" dirty="0"/>
              <a:t> is a free an open-source library that makes implementing various machine algorithms much easier </a:t>
            </a:r>
          </a:p>
          <a:p>
            <a:endParaRPr lang="en-CA" dirty="0"/>
          </a:p>
          <a:p>
            <a:r>
              <a:rPr lang="en-CA" dirty="0"/>
              <a:t>A subset of the </a:t>
            </a:r>
            <a:r>
              <a:rPr lang="en-CA" dirty="0" err="1"/>
              <a:t>tensorflow</a:t>
            </a:r>
            <a:r>
              <a:rPr lang="en-CA" dirty="0"/>
              <a:t> </a:t>
            </a:r>
            <a:r>
              <a:rPr lang="en-CA" dirty="0" err="1"/>
              <a:t>reposity</a:t>
            </a:r>
            <a:r>
              <a:rPr lang="en-CA" dirty="0"/>
              <a:t> intended to run on embedded devices </a:t>
            </a:r>
          </a:p>
          <a:p>
            <a:r>
              <a:rPr lang="en-CA" dirty="0"/>
              <a:t>And a small piece of that subset is meant for microcontrollers </a:t>
            </a:r>
          </a:p>
          <a:p>
            <a:endParaRPr lang="en-CA" dirty="0"/>
          </a:p>
          <a:p>
            <a:endParaRPr lang="en-US" dirty="0"/>
          </a:p>
          <a:p>
            <a:endParaRPr lang="en-US" dirty="0"/>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11/10/2024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93157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pic>
        <p:nvPicPr>
          <p:cNvPr id="3" name="Picture 2" descr="A black sky with white dots&#10;&#10;Description automatically generated">
            <a:extLst>
              <a:ext uri="{FF2B5EF4-FFF2-40B4-BE49-F238E27FC236}">
                <a16:creationId xmlns:a16="http://schemas.microsoft.com/office/drawing/2014/main" id="{3EEDE2F4-9E23-D977-A15F-5F8CEE64E61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152400" y="152399"/>
            <a:ext cx="12192000" cy="6858001"/>
          </a:xfrm>
          <a:prstGeom prst="rect">
            <a:avLst/>
          </a:prstGeom>
        </p:spPr>
      </p:pic>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4086390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1">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851" r:id="rId39"/>
    <p:sldLayoutId id="2147485655" r:id="rId40"/>
    <p:sldLayoutId id="2147485725" r:id="rId41"/>
    <p:sldLayoutId id="2147485722" r:id="rId42"/>
    <p:sldLayoutId id="2147485638" r:id="rId43"/>
    <p:sldLayoutId id="2147485735" r:id="rId44"/>
    <p:sldLayoutId id="2147485736" r:id="rId45"/>
    <p:sldLayoutId id="2147485737" r:id="rId46"/>
    <p:sldLayoutId id="2147485738" r:id="rId47"/>
    <p:sldLayoutId id="2147485739" r:id="rId48"/>
    <p:sldLayoutId id="2147485740" r:id="rId49"/>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582171" y="2189877"/>
            <a:ext cx="6367270" cy="1802288"/>
          </a:xfrm>
        </p:spPr>
        <p:txBody>
          <a:bodyPr/>
          <a:lstStyle/>
          <a:p>
            <a:r>
              <a:rPr lang="en-US"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IoT at the Edge</a:t>
            </a:r>
            <a:br>
              <a:rPr lang="en-US"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br>
            <a:r>
              <a:rPr lang="en-US" sz="3200"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with .NET and Meadow</a:t>
            </a:r>
            <a:endParaRPr lang="en-US" sz="6600" dirty="0"/>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582613" y="4345640"/>
            <a:ext cx="5430837" cy="609398"/>
          </a:xfrm>
        </p:spPr>
        <p:txBody>
          <a:bodyPr/>
          <a:lstStyle/>
          <a:p>
            <a:r>
              <a:rPr lang="en-US" dirty="0">
                <a:latin typeface="Open Sans"/>
                <a:ea typeface="Open Sans"/>
                <a:cs typeface="Open Sans"/>
              </a:rPr>
              <a:t>Adrian Stevens</a:t>
            </a:r>
          </a:p>
          <a:p>
            <a:endParaRPr lang="en-US" dirty="0"/>
          </a:p>
        </p:txBody>
      </p:sp>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D1F0B-3CA9-3867-67FC-496730384D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9B86B05-DA7A-B370-07D1-4D8887ADA252}"/>
              </a:ext>
            </a:extLst>
          </p:cNvPr>
          <p:cNvSpPr>
            <a:spLocks noGrp="1"/>
          </p:cNvSpPr>
          <p:nvPr>
            <p:ph type="body" sz="quarter" idx="16"/>
          </p:nvPr>
        </p:nvSpPr>
        <p:spPr>
          <a:xfrm>
            <a:off x="2427302" y="3652258"/>
            <a:ext cx="7333488" cy="276999"/>
          </a:xfrm>
        </p:spPr>
        <p:txBody>
          <a:bodyPr/>
          <a:lstStyle/>
          <a:p>
            <a:r>
              <a:rPr lang="en-US" dirty="0"/>
              <a:t>Bringing TensorFlow Machine Learning to MCUs</a:t>
            </a:r>
          </a:p>
        </p:txBody>
      </p:sp>
      <p:sp>
        <p:nvSpPr>
          <p:cNvPr id="3" name="Title 2">
            <a:extLst>
              <a:ext uri="{FF2B5EF4-FFF2-40B4-BE49-F238E27FC236}">
                <a16:creationId xmlns:a16="http://schemas.microsoft.com/office/drawing/2014/main" id="{2AD31B14-6430-D75F-597B-0DAB94772A50}"/>
              </a:ext>
            </a:extLst>
          </p:cNvPr>
          <p:cNvSpPr>
            <a:spLocks noGrp="1"/>
          </p:cNvSpPr>
          <p:nvPr>
            <p:ph type="title"/>
          </p:nvPr>
        </p:nvSpPr>
        <p:spPr>
          <a:xfrm>
            <a:off x="563800" y="2782782"/>
            <a:ext cx="11060491" cy="615553"/>
          </a:xfrm>
        </p:spPr>
        <p:txBody>
          <a:bodyPr/>
          <a:lstStyle/>
          <a:p>
            <a:r>
              <a:rPr lang="en-CA" dirty="0" err="1"/>
              <a:t>LiteRT</a:t>
            </a:r>
            <a:r>
              <a:rPr lang="en-CA" dirty="0"/>
              <a:t> for Microcontrollers</a:t>
            </a:r>
            <a:endParaRPr lang="en-US" dirty="0"/>
          </a:p>
        </p:txBody>
      </p:sp>
      <p:pic>
        <p:nvPicPr>
          <p:cNvPr id="10242" name="Picture 2" descr="LiteRT Logo">
            <a:extLst>
              <a:ext uri="{FF2B5EF4-FFF2-40B4-BE49-F238E27FC236}">
                <a16:creationId xmlns:a16="http://schemas.microsoft.com/office/drawing/2014/main" id="{8F383801-4217-E61A-A5CC-2E06DA573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528" y="4358733"/>
            <a:ext cx="6635262" cy="197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8434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5027C-CF83-3BA7-21BF-6D40EAB0A03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CC7B68-677C-96F5-E17B-F7C062BDD5D5}"/>
              </a:ext>
            </a:extLst>
          </p:cNvPr>
          <p:cNvSpPr>
            <a:spLocks noGrp="1"/>
          </p:cNvSpPr>
          <p:nvPr>
            <p:ph type="body" sz="quarter" idx="16"/>
          </p:nvPr>
        </p:nvSpPr>
        <p:spPr>
          <a:xfrm>
            <a:off x="2427302" y="3652258"/>
            <a:ext cx="7333488" cy="276999"/>
          </a:xfrm>
        </p:spPr>
        <p:txBody>
          <a:bodyPr/>
          <a:lstStyle/>
          <a:p>
            <a:r>
              <a:rPr lang="en-US" dirty="0"/>
              <a:t>Bringing Machine Learning to MCUs</a:t>
            </a:r>
          </a:p>
        </p:txBody>
      </p:sp>
      <p:sp>
        <p:nvSpPr>
          <p:cNvPr id="3" name="Title 2">
            <a:extLst>
              <a:ext uri="{FF2B5EF4-FFF2-40B4-BE49-F238E27FC236}">
                <a16:creationId xmlns:a16="http://schemas.microsoft.com/office/drawing/2014/main" id="{AC3D87CF-F61A-2FE6-8F12-0AC9513F048E}"/>
              </a:ext>
            </a:extLst>
          </p:cNvPr>
          <p:cNvSpPr>
            <a:spLocks noGrp="1"/>
          </p:cNvSpPr>
          <p:nvPr>
            <p:ph type="title"/>
          </p:nvPr>
        </p:nvSpPr>
        <p:spPr>
          <a:xfrm>
            <a:off x="563798" y="2813447"/>
            <a:ext cx="11060491" cy="615553"/>
          </a:xfrm>
        </p:spPr>
        <p:txBody>
          <a:bodyPr/>
          <a:lstStyle/>
          <a:p>
            <a:r>
              <a:rPr lang="en-CA" dirty="0" err="1"/>
              <a:t>Meadow.TensorFlow</a:t>
            </a:r>
            <a:endParaRPr lang="en-US" dirty="0"/>
          </a:p>
        </p:txBody>
      </p:sp>
      <p:pic>
        <p:nvPicPr>
          <p:cNvPr id="11268" name="Picture 4" descr="Wilderness Labs">
            <a:extLst>
              <a:ext uri="{FF2B5EF4-FFF2-40B4-BE49-F238E27FC236}">
                <a16:creationId xmlns:a16="http://schemas.microsoft.com/office/drawing/2014/main" id="{994FEF63-63EA-395D-421C-5CBC38B48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122" y="4588275"/>
            <a:ext cx="1825755" cy="182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1896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9C3AC-77E8-FD89-4BC6-377D2947D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34441-E4FD-6A8F-7620-1370DB9BA935}"/>
              </a:ext>
            </a:extLst>
          </p:cNvPr>
          <p:cNvSpPr>
            <a:spLocks noGrp="1"/>
          </p:cNvSpPr>
          <p:nvPr>
            <p:ph type="title"/>
          </p:nvPr>
        </p:nvSpPr>
        <p:spPr>
          <a:xfrm>
            <a:off x="592639" y="422028"/>
            <a:ext cx="11018520" cy="615553"/>
          </a:xfrm>
        </p:spPr>
        <p:txBody>
          <a:bodyPr/>
          <a:lstStyle/>
          <a:p>
            <a:r>
              <a:rPr lang="en-US" dirty="0"/>
              <a:t>Using </a:t>
            </a:r>
            <a:r>
              <a:rPr lang="en-US" dirty="0" err="1"/>
              <a:t>Meadow.TensorFlow</a:t>
            </a:r>
            <a:endParaRPr lang="en-US" dirty="0"/>
          </a:p>
        </p:txBody>
      </p:sp>
      <p:sp>
        <p:nvSpPr>
          <p:cNvPr id="4" name="Text Placeholder 3">
            <a:extLst>
              <a:ext uri="{FF2B5EF4-FFF2-40B4-BE49-F238E27FC236}">
                <a16:creationId xmlns:a16="http://schemas.microsoft.com/office/drawing/2014/main" id="{6FE978B0-7CED-6415-5A8A-3FE82761C783}"/>
              </a:ext>
            </a:extLst>
          </p:cNvPr>
          <p:cNvSpPr>
            <a:spLocks noGrp="1"/>
          </p:cNvSpPr>
          <p:nvPr>
            <p:ph type="body" sz="quarter" idx="10"/>
          </p:nvPr>
        </p:nvSpPr>
        <p:spPr>
          <a:xfrm>
            <a:off x="2454131" y="1220473"/>
            <a:ext cx="7297503" cy="184666"/>
          </a:xfrm>
        </p:spPr>
        <p:txBody>
          <a:bodyPr/>
          <a:lstStyle/>
          <a:p>
            <a:r>
              <a:rPr lang="en-US" dirty="0"/>
              <a:t>A modern .NET API for </a:t>
            </a:r>
            <a:r>
              <a:rPr lang="en-US" dirty="0" err="1"/>
              <a:t>LiteRT</a:t>
            </a:r>
            <a:endParaRPr lang="en-US" dirty="0"/>
          </a:p>
        </p:txBody>
      </p:sp>
      <p:sp>
        <p:nvSpPr>
          <p:cNvPr id="15" name="TextBox 14">
            <a:extLst>
              <a:ext uri="{FF2B5EF4-FFF2-40B4-BE49-F238E27FC236}">
                <a16:creationId xmlns:a16="http://schemas.microsoft.com/office/drawing/2014/main" id="{787D7901-FFB6-2E35-85E0-CBA8FE414DB7}"/>
              </a:ext>
            </a:extLst>
          </p:cNvPr>
          <p:cNvSpPr txBox="1"/>
          <p:nvPr/>
        </p:nvSpPr>
        <p:spPr>
          <a:xfrm>
            <a:off x="1466490" y="1822594"/>
            <a:ext cx="9040483" cy="1107996"/>
          </a:xfrm>
          <a:prstGeom prst="rect">
            <a:avLst/>
          </a:prstGeom>
          <a:solidFill>
            <a:schemeClr val="tx1">
              <a:lumMod val="20000"/>
              <a:lumOff val="80000"/>
            </a:schemeClr>
          </a:solidFill>
        </p:spPr>
        <p:txBody>
          <a:bodyPr wrap="square" lIns="0" tIns="0" rIns="0" bIns="0" rtlCol="0">
            <a:spAutoFit/>
          </a:bodyPr>
          <a:lstStyle/>
          <a:p>
            <a:r>
              <a:rPr lang="en-CA" sz="1800" dirty="0">
                <a:solidFill>
                  <a:srgbClr val="0000FF"/>
                </a:solidFill>
                <a:latin typeface="Cascadia Mono" panose="020B0609020000020004" pitchFamily="49" charset="0"/>
              </a:rPr>
              <a:t>public</a:t>
            </a:r>
            <a:r>
              <a:rPr lang="en-CA" sz="1800" dirty="0">
                <a:solidFill>
                  <a:srgbClr val="000000"/>
                </a:solidFill>
                <a:latin typeface="Cascadia Mono" panose="020B0609020000020004" pitchFamily="49" charset="0"/>
              </a:rPr>
              <a:t> </a:t>
            </a:r>
            <a:r>
              <a:rPr lang="en-CA" sz="1800" dirty="0">
                <a:solidFill>
                  <a:srgbClr val="0000FF"/>
                </a:solidFill>
                <a:latin typeface="Cascadia Mono" panose="020B0609020000020004" pitchFamily="49" charset="0"/>
              </a:rPr>
              <a:t>override</a:t>
            </a:r>
            <a:r>
              <a:rPr lang="en-CA" sz="1800" dirty="0">
                <a:solidFill>
                  <a:srgbClr val="000000"/>
                </a:solidFill>
                <a:latin typeface="Cascadia Mono" panose="020B0609020000020004" pitchFamily="49" charset="0"/>
              </a:rPr>
              <a:t> </a:t>
            </a:r>
            <a:r>
              <a:rPr lang="en-CA" sz="1800" dirty="0">
                <a:solidFill>
                  <a:srgbClr val="2B91AF"/>
                </a:solidFill>
                <a:latin typeface="Cascadia Mono" panose="020B0609020000020004" pitchFamily="49" charset="0"/>
              </a:rPr>
              <a:t>Task</a:t>
            </a:r>
            <a:r>
              <a:rPr lang="en-CA" sz="1800" dirty="0">
                <a:solidFill>
                  <a:srgbClr val="000000"/>
                </a:solidFill>
                <a:latin typeface="Cascadia Mono" panose="020B0609020000020004" pitchFamily="49" charset="0"/>
              </a:rPr>
              <a:t> Initialize()</a:t>
            </a:r>
          </a:p>
          <a:p>
            <a:r>
              <a:rPr lang="en-CA" sz="1800" dirty="0">
                <a:solidFill>
                  <a:srgbClr val="000000"/>
                </a:solidFill>
                <a:latin typeface="Cascadia Mono" panose="020B0609020000020004" pitchFamily="49" charset="0"/>
              </a:rPr>
              <a:t>{</a:t>
            </a:r>
          </a:p>
          <a:p>
            <a:r>
              <a:rPr lang="it-IT" sz="1800" dirty="0">
                <a:solidFill>
                  <a:srgbClr val="000000"/>
                </a:solidFill>
                <a:latin typeface="Cascadia Mono" panose="020B0609020000020004" pitchFamily="49" charset="0"/>
              </a:rPr>
              <a:t>    gestureModel = </a:t>
            </a:r>
            <a:r>
              <a:rPr lang="it-IT" sz="1800" dirty="0">
                <a:solidFill>
                  <a:srgbClr val="0000FF"/>
                </a:solidFill>
                <a:latin typeface="Cascadia Mono" panose="020B0609020000020004" pitchFamily="49" charset="0"/>
              </a:rPr>
              <a:t>new</a:t>
            </a:r>
            <a:r>
              <a:rPr lang="it-IT" sz="1800" dirty="0">
                <a:solidFill>
                  <a:srgbClr val="000000"/>
                </a:solidFill>
                <a:latin typeface="Cascadia Mono" panose="020B0609020000020004" pitchFamily="49" charset="0"/>
              </a:rPr>
              <a:t> </a:t>
            </a:r>
            <a:r>
              <a:rPr lang="it-IT" sz="1800" dirty="0">
                <a:solidFill>
                  <a:srgbClr val="2B91AF"/>
                </a:solidFill>
                <a:latin typeface="Cascadia Mono" panose="020B0609020000020004" pitchFamily="49" charset="0"/>
              </a:rPr>
              <a:t>GestureModel</a:t>
            </a:r>
            <a:r>
              <a:rPr lang="it-IT" sz="1800" dirty="0">
                <a:solidFill>
                  <a:srgbClr val="000000"/>
                </a:solidFill>
                <a:latin typeface="Cascadia Mono" panose="020B0609020000020004" pitchFamily="49" charset="0"/>
              </a:rPr>
              <a:t>(</a:t>
            </a:r>
            <a:r>
              <a:rPr lang="it-IT" sz="1800" dirty="0">
                <a:solidFill>
                  <a:srgbClr val="2B91AF"/>
                </a:solidFill>
                <a:latin typeface="Cascadia Mono" panose="020B0609020000020004" pitchFamily="49" charset="0"/>
              </a:rPr>
              <a:t>GestureModelData</a:t>
            </a:r>
            <a:r>
              <a:rPr lang="it-IT" sz="1800" dirty="0">
                <a:solidFill>
                  <a:srgbClr val="000000"/>
                </a:solidFill>
                <a:latin typeface="Cascadia Mono" panose="020B0609020000020004" pitchFamily="49" charset="0"/>
              </a:rPr>
              <a:t>.Data);</a:t>
            </a:r>
          </a:p>
          <a:p>
            <a:r>
              <a:rPr lang="it-IT" sz="1800" dirty="0">
                <a:solidFill>
                  <a:srgbClr val="000000"/>
                </a:solidFill>
                <a:latin typeface="Cascadia Mono" panose="020B0609020000020004" pitchFamily="49" charset="0"/>
              </a:rPr>
              <a:t>}</a:t>
            </a:r>
            <a:endParaRPr lang="en-CA" sz="2000" dirty="0" err="1"/>
          </a:p>
        </p:txBody>
      </p:sp>
      <p:sp>
        <p:nvSpPr>
          <p:cNvPr id="16" name="TextBox 15">
            <a:extLst>
              <a:ext uri="{FF2B5EF4-FFF2-40B4-BE49-F238E27FC236}">
                <a16:creationId xmlns:a16="http://schemas.microsoft.com/office/drawing/2014/main" id="{369DD24C-FC54-9B93-3C69-84D511CE0E10}"/>
              </a:ext>
            </a:extLst>
          </p:cNvPr>
          <p:cNvSpPr txBox="1"/>
          <p:nvPr/>
        </p:nvSpPr>
        <p:spPr>
          <a:xfrm>
            <a:off x="1466491" y="3269411"/>
            <a:ext cx="9040482" cy="3323987"/>
          </a:xfrm>
          <a:prstGeom prst="rect">
            <a:avLst/>
          </a:prstGeom>
          <a:solidFill>
            <a:schemeClr val="tx1">
              <a:lumMod val="20000"/>
              <a:lumOff val="80000"/>
            </a:schemeClr>
          </a:solidFill>
        </p:spPr>
        <p:txBody>
          <a:bodyPr wrap="square" lIns="0" tIns="0" rIns="0" bIns="0" rtlCol="0">
            <a:spAutoFit/>
          </a:bodyPr>
          <a:lstStyle/>
          <a:p>
            <a:r>
              <a:rPr lang="en-CA" sz="1800" dirty="0">
                <a:solidFill>
                  <a:srgbClr val="0000FF"/>
                </a:solidFill>
                <a:latin typeface="Cascadia Mono" panose="020B0609020000020004" pitchFamily="49" charset="0"/>
              </a:rPr>
              <a:t>private</a:t>
            </a:r>
            <a:r>
              <a:rPr lang="en-CA" sz="1800" dirty="0">
                <a:solidFill>
                  <a:srgbClr val="000000"/>
                </a:solidFill>
                <a:latin typeface="Cascadia Mono" panose="020B0609020000020004" pitchFamily="49" charset="0"/>
              </a:rPr>
              <a:t> </a:t>
            </a:r>
            <a:r>
              <a:rPr lang="en-CA" sz="1800" dirty="0">
                <a:solidFill>
                  <a:srgbClr val="0000FF"/>
                </a:solidFill>
                <a:latin typeface="Cascadia Mono" panose="020B0609020000020004" pitchFamily="49" charset="0"/>
              </a:rPr>
              <a:t>void</a:t>
            </a:r>
            <a:r>
              <a:rPr lang="en-CA" sz="1800" dirty="0">
                <a:solidFill>
                  <a:srgbClr val="000000"/>
                </a:solidFill>
                <a:latin typeface="Cascadia Mono" panose="020B0609020000020004" pitchFamily="49" charset="0"/>
              </a:rPr>
              <a:t> </a:t>
            </a:r>
            <a:r>
              <a:rPr lang="en-CA" sz="1800" dirty="0" err="1">
                <a:solidFill>
                  <a:srgbClr val="000000"/>
                </a:solidFill>
                <a:latin typeface="Cascadia Mono" panose="020B0609020000020004" pitchFamily="49" charset="0"/>
              </a:rPr>
              <a:t>OnAccelerometerUpdated</a:t>
            </a:r>
            <a:r>
              <a:rPr lang="en-CA" sz="1800" dirty="0">
                <a:solidFill>
                  <a:srgbClr val="000000"/>
                </a:solidFill>
                <a:latin typeface="Cascadia Mono" panose="020B0609020000020004" pitchFamily="49" charset="0"/>
              </a:rPr>
              <a:t>(</a:t>
            </a:r>
            <a:r>
              <a:rPr lang="en-CA" sz="1800" dirty="0">
                <a:solidFill>
                  <a:srgbClr val="0000FF"/>
                </a:solidFill>
                <a:latin typeface="Cascadia Mono" panose="020B0609020000020004" pitchFamily="49" charset="0"/>
              </a:rPr>
              <a:t>...</a:t>
            </a:r>
            <a:r>
              <a:rPr lang="en-CA" sz="1800" dirty="0">
                <a:solidFill>
                  <a:srgbClr val="000000"/>
                </a:solidFill>
                <a:latin typeface="Cascadia Mono" panose="020B0609020000020004" pitchFamily="49" charset="0"/>
              </a:rPr>
              <a:t>)</a:t>
            </a:r>
          </a:p>
          <a:p>
            <a:r>
              <a:rPr lang="en-CA" sz="1800" dirty="0">
                <a:solidFill>
                  <a:srgbClr val="000000"/>
                </a:solidFill>
                <a:latin typeface="Cascadia Mono" panose="020B0609020000020004" pitchFamily="49" charset="0"/>
              </a:rPr>
              <a:t>{</a:t>
            </a:r>
          </a:p>
          <a:p>
            <a:r>
              <a:rPr lang="en-CA" sz="1800" dirty="0">
                <a:solidFill>
                  <a:srgbClr val="000000"/>
                </a:solidFill>
                <a:latin typeface="Cascadia Mono" panose="020B0609020000020004" pitchFamily="49" charset="0"/>
              </a:rPr>
              <a:t>    </a:t>
            </a:r>
            <a:r>
              <a:rPr lang="en-CA" sz="1800" dirty="0" err="1">
                <a:solidFill>
                  <a:srgbClr val="000000"/>
                </a:solidFill>
                <a:latin typeface="Cascadia Mono" panose="020B0609020000020004" pitchFamily="49" charset="0"/>
              </a:rPr>
              <a:t>gestureModel.Inputs.SetData</a:t>
            </a:r>
            <a:r>
              <a:rPr lang="en-CA" sz="1800" dirty="0">
                <a:solidFill>
                  <a:srgbClr val="000000"/>
                </a:solidFill>
                <a:latin typeface="Cascadia Mono" panose="020B0609020000020004" pitchFamily="49" charset="0"/>
              </a:rPr>
              <a:t>(</a:t>
            </a:r>
            <a:r>
              <a:rPr lang="en-CA" sz="1800" dirty="0" err="1">
                <a:solidFill>
                  <a:srgbClr val="000000"/>
                </a:solidFill>
                <a:latin typeface="Cascadia Mono" panose="020B0609020000020004" pitchFamily="49" charset="0"/>
              </a:rPr>
              <a:t>inputData</a:t>
            </a:r>
            <a:r>
              <a:rPr lang="en-CA" sz="1800" dirty="0">
                <a:solidFill>
                  <a:srgbClr val="000000"/>
                </a:solidFill>
                <a:latin typeface="Cascadia Mono" panose="020B0609020000020004" pitchFamily="49" charset="0"/>
              </a:rPr>
              <a:t>);</a:t>
            </a:r>
          </a:p>
          <a:p>
            <a:r>
              <a:rPr lang="en-CA" sz="1800" dirty="0">
                <a:solidFill>
                  <a:srgbClr val="000000"/>
                </a:solidFill>
                <a:latin typeface="Cascadia Mono" panose="020B0609020000020004" pitchFamily="49" charset="0"/>
              </a:rPr>
              <a:t>    </a:t>
            </a:r>
            <a:r>
              <a:rPr lang="en-CA" sz="1800" dirty="0">
                <a:solidFill>
                  <a:srgbClr val="0000FF"/>
                </a:solidFill>
                <a:latin typeface="Cascadia Mono" panose="020B0609020000020004" pitchFamily="49" charset="0"/>
              </a:rPr>
              <a:t>var</a:t>
            </a:r>
            <a:r>
              <a:rPr lang="en-CA" sz="1800" dirty="0">
                <a:solidFill>
                  <a:srgbClr val="000000"/>
                </a:solidFill>
                <a:latin typeface="Cascadia Mono" panose="020B0609020000020004" pitchFamily="49" charset="0"/>
              </a:rPr>
              <a:t> output = </a:t>
            </a:r>
            <a:r>
              <a:rPr lang="en-CA" sz="1800" dirty="0" err="1">
                <a:solidFill>
                  <a:srgbClr val="000000"/>
                </a:solidFill>
                <a:latin typeface="Cascadia Mono" panose="020B0609020000020004" pitchFamily="49" charset="0"/>
              </a:rPr>
              <a:t>gestureModel.Predict</a:t>
            </a:r>
            <a:r>
              <a:rPr lang="en-CA" sz="1800" dirty="0">
                <a:solidFill>
                  <a:srgbClr val="000000"/>
                </a:solidFill>
                <a:latin typeface="Cascadia Mono" panose="020B0609020000020004" pitchFamily="49" charset="0"/>
              </a:rPr>
              <a:t>();</a:t>
            </a:r>
          </a:p>
          <a:p>
            <a:endParaRPr lang="en-CA" sz="1800" dirty="0">
              <a:solidFill>
                <a:srgbClr val="000000"/>
              </a:solidFill>
              <a:latin typeface="Cascadia Mono" panose="020B0609020000020004" pitchFamily="49" charset="0"/>
            </a:endParaRPr>
          </a:p>
          <a:p>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for</a:t>
            </a:r>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int</a:t>
            </a:r>
            <a:r>
              <a:rPr lang="nn-NO" sz="1800" dirty="0">
                <a:solidFill>
                  <a:srgbClr val="000000"/>
                </a:solidFill>
                <a:latin typeface="Cascadia Mono" panose="020B0609020000020004" pitchFamily="49" charset="0"/>
              </a:rPr>
              <a:t> i = 0; i &lt; gestureList.Length; i++)</a:t>
            </a:r>
          </a:p>
          <a:p>
            <a:r>
              <a:rPr lang="en-CA" sz="1800" dirty="0">
                <a:solidFill>
                  <a:srgbClr val="000000"/>
                </a:solidFill>
                <a:latin typeface="Cascadia Mono" panose="020B0609020000020004" pitchFamily="49" charset="0"/>
              </a:rPr>
              <a:t>    {</a:t>
            </a:r>
          </a:p>
          <a:p>
            <a:r>
              <a:rPr lang="en-CA" sz="1800" dirty="0">
                <a:solidFill>
                  <a:srgbClr val="000000"/>
                </a:solidFill>
                <a:latin typeface="Cascadia Mono" panose="020B0609020000020004" pitchFamily="49" charset="0"/>
              </a:rPr>
              <a:t>        </a:t>
            </a:r>
            <a:r>
              <a:rPr lang="en-CA" sz="1800" dirty="0">
                <a:solidFill>
                  <a:srgbClr val="0000FF"/>
                </a:solidFill>
                <a:latin typeface="Cascadia Mono" panose="020B0609020000020004" pitchFamily="49" charset="0"/>
              </a:rPr>
              <a:t>var</a:t>
            </a:r>
            <a:r>
              <a:rPr lang="en-CA" sz="1800" dirty="0">
                <a:solidFill>
                  <a:srgbClr val="000000"/>
                </a:solidFill>
                <a:latin typeface="Cascadia Mono" panose="020B0609020000020004" pitchFamily="49" charset="0"/>
              </a:rPr>
              <a:t> </a:t>
            </a:r>
            <a:r>
              <a:rPr lang="en-CA" sz="1800" dirty="0" err="1">
                <a:solidFill>
                  <a:srgbClr val="000000"/>
                </a:solidFill>
                <a:latin typeface="Cascadia Mono" panose="020B0609020000020004" pitchFamily="49" charset="0"/>
              </a:rPr>
              <a:t>tensorData</a:t>
            </a:r>
            <a:r>
              <a:rPr lang="en-CA" sz="1800" dirty="0">
                <a:solidFill>
                  <a:srgbClr val="000000"/>
                </a:solidFill>
                <a:latin typeface="Cascadia Mono" panose="020B0609020000020004" pitchFamily="49" charset="0"/>
              </a:rPr>
              <a:t> = output[</a:t>
            </a:r>
            <a:r>
              <a:rPr lang="en-CA" sz="1800" dirty="0" err="1">
                <a:solidFill>
                  <a:srgbClr val="000000"/>
                </a:solidFill>
                <a:latin typeface="Cascadia Mono" panose="020B0609020000020004" pitchFamily="49" charset="0"/>
              </a:rPr>
              <a:t>i</a:t>
            </a:r>
            <a:r>
              <a:rPr lang="en-CA" sz="1800" dirty="0">
                <a:solidFill>
                  <a:srgbClr val="000000"/>
                </a:solidFill>
                <a:latin typeface="Cascadia Mono" panose="020B0609020000020004" pitchFamily="49" charset="0"/>
              </a:rPr>
              <a:t>];</a:t>
            </a:r>
          </a:p>
          <a:p>
            <a:r>
              <a:rPr lang="en-CA" sz="1800" dirty="0">
                <a:solidFill>
                  <a:srgbClr val="000000"/>
                </a:solidFill>
                <a:latin typeface="Cascadia Mono" panose="020B0609020000020004" pitchFamily="49" charset="0"/>
              </a:rPr>
              <a:t>        </a:t>
            </a:r>
            <a:r>
              <a:rPr lang="en-CA" sz="1800" dirty="0">
                <a:solidFill>
                  <a:srgbClr val="0000FF"/>
                </a:solidFill>
                <a:latin typeface="Cascadia Mono" panose="020B0609020000020004" pitchFamily="49" charset="0"/>
              </a:rPr>
              <a:t>if</a:t>
            </a:r>
            <a:r>
              <a:rPr lang="en-CA" sz="1800" dirty="0">
                <a:solidFill>
                  <a:srgbClr val="000000"/>
                </a:solidFill>
                <a:latin typeface="Cascadia Mono" panose="020B0609020000020004" pitchFamily="49" charset="0"/>
              </a:rPr>
              <a:t> (</a:t>
            </a:r>
            <a:r>
              <a:rPr lang="en-CA" sz="1800" dirty="0" err="1">
                <a:solidFill>
                  <a:srgbClr val="000000"/>
                </a:solidFill>
                <a:latin typeface="Cascadia Mono" panose="020B0609020000020004" pitchFamily="49" charset="0"/>
              </a:rPr>
              <a:t>tensorData</a:t>
            </a:r>
            <a:r>
              <a:rPr lang="en-CA" sz="1800" dirty="0">
                <a:solidFill>
                  <a:srgbClr val="000000"/>
                </a:solidFill>
                <a:latin typeface="Cascadia Mono" panose="020B0609020000020004" pitchFamily="49" charset="0"/>
              </a:rPr>
              <a:t> &gt; 0.85)</a:t>
            </a:r>
          </a:p>
          <a:p>
            <a:r>
              <a:rPr lang="en-CA" sz="1800" dirty="0">
                <a:solidFill>
                  <a:srgbClr val="000000"/>
                </a:solidFill>
                <a:latin typeface="Cascadia Mono" panose="020B0609020000020004" pitchFamily="49" charset="0"/>
              </a:rPr>
              <a:t>        //do work here</a:t>
            </a:r>
          </a:p>
          <a:p>
            <a:r>
              <a:rPr lang="en-CA" sz="1800" dirty="0">
                <a:solidFill>
                  <a:srgbClr val="000000"/>
                </a:solidFill>
                <a:latin typeface="Cascadia Mono" panose="020B0609020000020004" pitchFamily="49" charset="0"/>
              </a:rPr>
              <a:t>    }</a:t>
            </a:r>
          </a:p>
          <a:p>
            <a:r>
              <a:rPr lang="en-CA" sz="1800" dirty="0">
                <a:solidFill>
                  <a:srgbClr val="000000"/>
                </a:solidFill>
                <a:latin typeface="Cascadia Mono" panose="020B0609020000020004" pitchFamily="49" charset="0"/>
              </a:rPr>
              <a:t>}</a:t>
            </a:r>
            <a:endParaRPr lang="en-CA" sz="2000" dirty="0"/>
          </a:p>
        </p:txBody>
      </p:sp>
    </p:spTree>
    <p:extLst>
      <p:ext uri="{BB962C8B-B14F-4D97-AF65-F5344CB8AC3E}">
        <p14:creationId xmlns:p14="http://schemas.microsoft.com/office/powerpoint/2010/main" val="2993216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A5F4-F0E5-6728-4B5B-2E21FB35B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18B492-3930-2081-48C0-589B9E5BE95F}"/>
              </a:ext>
            </a:extLst>
          </p:cNvPr>
          <p:cNvSpPr>
            <a:spLocks noGrp="1"/>
          </p:cNvSpPr>
          <p:nvPr>
            <p:ph type="title"/>
          </p:nvPr>
        </p:nvSpPr>
        <p:spPr>
          <a:xfrm>
            <a:off x="567800" y="2505671"/>
            <a:ext cx="3581402" cy="1846659"/>
          </a:xfrm>
        </p:spPr>
        <p:txBody>
          <a:bodyPr/>
          <a:lstStyle/>
          <a:p>
            <a:r>
              <a:rPr lang="en-US" dirty="0"/>
              <a:t>Running TensorFlow on Meadow</a:t>
            </a:r>
          </a:p>
        </p:txBody>
      </p:sp>
      <p:sp>
        <p:nvSpPr>
          <p:cNvPr id="3" name="Text Placeholder 2">
            <a:extLst>
              <a:ext uri="{FF2B5EF4-FFF2-40B4-BE49-F238E27FC236}">
                <a16:creationId xmlns:a16="http://schemas.microsoft.com/office/drawing/2014/main" id="{59178F44-657D-6952-3E20-EA00419E168F}"/>
              </a:ext>
            </a:extLst>
          </p:cNvPr>
          <p:cNvSpPr>
            <a:spLocks noGrp="1"/>
          </p:cNvSpPr>
          <p:nvPr>
            <p:ph type="body" sz="quarter" idx="20"/>
          </p:nvPr>
        </p:nvSpPr>
        <p:spPr/>
        <p:txBody>
          <a:bodyPr/>
          <a:lstStyle/>
          <a:p>
            <a:r>
              <a:rPr lang="en-US" dirty="0"/>
              <a:t>Load </a:t>
            </a:r>
            <a:r>
              <a:rPr lang="en-US" dirty="0" err="1"/>
              <a:t>TFLite</a:t>
            </a:r>
            <a:r>
              <a:rPr lang="en-US" dirty="0"/>
              <a:t> model</a:t>
            </a:r>
          </a:p>
        </p:txBody>
      </p:sp>
      <p:sp>
        <p:nvSpPr>
          <p:cNvPr id="5" name="Text Placeholder 4">
            <a:extLst>
              <a:ext uri="{FF2B5EF4-FFF2-40B4-BE49-F238E27FC236}">
                <a16:creationId xmlns:a16="http://schemas.microsoft.com/office/drawing/2014/main" id="{DEA28E56-95C6-6554-8A01-55B4F2BF9369}"/>
              </a:ext>
            </a:extLst>
          </p:cNvPr>
          <p:cNvSpPr>
            <a:spLocks noGrp="1"/>
          </p:cNvSpPr>
          <p:nvPr>
            <p:ph type="body" sz="quarter" idx="22"/>
          </p:nvPr>
        </p:nvSpPr>
        <p:spPr/>
        <p:txBody>
          <a:bodyPr/>
          <a:lstStyle/>
          <a:p>
            <a:r>
              <a:rPr lang="en-US" dirty="0"/>
              <a:t>Install Meadow TensorFlow</a:t>
            </a:r>
          </a:p>
        </p:txBody>
      </p:sp>
      <p:sp>
        <p:nvSpPr>
          <p:cNvPr id="7" name="Text Placeholder 6">
            <a:extLst>
              <a:ext uri="{FF2B5EF4-FFF2-40B4-BE49-F238E27FC236}">
                <a16:creationId xmlns:a16="http://schemas.microsoft.com/office/drawing/2014/main" id="{73DC5CBD-94D7-F8C3-755A-99620127DA5E}"/>
              </a:ext>
            </a:extLst>
          </p:cNvPr>
          <p:cNvSpPr>
            <a:spLocks noGrp="1"/>
          </p:cNvSpPr>
          <p:nvPr>
            <p:ph type="body" sz="quarter" idx="24"/>
          </p:nvPr>
        </p:nvSpPr>
        <p:spPr/>
        <p:txBody>
          <a:bodyPr/>
          <a:lstStyle/>
          <a:p>
            <a:r>
              <a:rPr lang="en-US" dirty="0"/>
              <a:t>Infer results from live data</a:t>
            </a:r>
          </a:p>
        </p:txBody>
      </p:sp>
      <p:pic>
        <p:nvPicPr>
          <p:cNvPr id="11" name="Picture Placeholder 10" descr="Box with solid fill">
            <a:extLst>
              <a:ext uri="{FF2B5EF4-FFF2-40B4-BE49-F238E27FC236}">
                <a16:creationId xmlns:a16="http://schemas.microsoft.com/office/drawing/2014/main" id="{F7F8E974-A0C1-6DC9-34C3-5701D97B1011}"/>
              </a:ext>
            </a:extLst>
          </p:cNvPr>
          <p:cNvPicPr>
            <a:picLocks noGrp="1" noChangeAspect="1"/>
          </p:cNvPicPr>
          <p:nvPr>
            <p:ph type="pic" sz="quarter" idx="23"/>
          </p:nvPr>
        </p:nvPicPr>
        <p:blipFill>
          <a:blip r:embed="rId3">
            <a:extLst>
              <a:ext uri="{96DAC541-7B7A-43D3-8B79-37D633B846F1}">
                <asvg:svgBlip xmlns:asvg="http://schemas.microsoft.com/office/drawing/2016/SVG/main" r:embed="rId4"/>
              </a:ext>
            </a:extLst>
          </a:blip>
          <a:srcRect/>
          <a:stretch>
            <a:fillRect/>
          </a:stretch>
        </p:blipFill>
        <p:spPr/>
      </p:pic>
      <p:pic>
        <p:nvPicPr>
          <p:cNvPr id="18" name="Picture Placeholder 17" descr="Statistics with solid fill">
            <a:extLst>
              <a:ext uri="{FF2B5EF4-FFF2-40B4-BE49-F238E27FC236}">
                <a16:creationId xmlns:a16="http://schemas.microsoft.com/office/drawing/2014/main" id="{461C5E44-E568-9924-25F4-A5BA5E8D57BF}"/>
              </a:ext>
            </a:extLst>
          </p:cNvPr>
          <p:cNvPicPr>
            <a:picLocks noGrp="1" noChangeAspect="1"/>
          </p:cNvPicPr>
          <p:nvPr>
            <p:ph type="pic" sz="quarter" idx="21"/>
          </p:nvPr>
        </p:nvPicPr>
        <p:blipFill>
          <a:blip r:embed="rId5">
            <a:extLst>
              <a:ext uri="{96DAC541-7B7A-43D3-8B79-37D633B846F1}">
                <asvg:svgBlip xmlns:asvg="http://schemas.microsoft.com/office/drawing/2016/SVG/main" r:embed="rId6"/>
              </a:ext>
            </a:extLst>
          </a:blip>
          <a:srcRect/>
          <a:stretch>
            <a:fillRect/>
          </a:stretch>
        </p:blipFill>
        <p:spPr/>
      </p:pic>
      <p:pic>
        <p:nvPicPr>
          <p:cNvPr id="22" name="Picture Placeholder 21" descr="Processor with solid fill">
            <a:extLst>
              <a:ext uri="{FF2B5EF4-FFF2-40B4-BE49-F238E27FC236}">
                <a16:creationId xmlns:a16="http://schemas.microsoft.com/office/drawing/2014/main" id="{9AE8A0DE-3128-55C2-82D4-BEB8A9A3C333}"/>
              </a:ext>
            </a:extLst>
          </p:cNvPr>
          <p:cNvPicPr>
            <a:picLocks noGrp="1" noChangeAspect="1"/>
          </p:cNvPicPr>
          <p:nvPr>
            <p:ph type="pic" sz="quarter" idx="25"/>
          </p:nvPr>
        </p:nvPicPr>
        <p:blipFill>
          <a:blip r:embed="rId7">
            <a:extLst>
              <a:ext uri="{96DAC541-7B7A-43D3-8B79-37D633B846F1}">
                <asvg:svgBlip xmlns:asvg="http://schemas.microsoft.com/office/drawing/2016/SVG/main" r:embed="rId8"/>
              </a:ext>
            </a:extLst>
          </a:blip>
          <a:srcRect/>
          <a:stretch>
            <a:fillRect/>
          </a:stretch>
        </p:blipFill>
        <p:spPr/>
      </p:pic>
    </p:spTree>
    <p:extLst>
      <p:ext uri="{BB962C8B-B14F-4D97-AF65-F5344CB8AC3E}">
        <p14:creationId xmlns:p14="http://schemas.microsoft.com/office/powerpoint/2010/main" val="37759215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1A4C8-6F6B-D9C1-4078-C9AA01ED2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EE8EF-820A-8F09-132F-634E96932009}"/>
              </a:ext>
            </a:extLst>
          </p:cNvPr>
          <p:cNvSpPr>
            <a:spLocks noGrp="1"/>
          </p:cNvSpPr>
          <p:nvPr>
            <p:ph type="title"/>
          </p:nvPr>
        </p:nvSpPr>
        <p:spPr/>
        <p:txBody>
          <a:bodyPr/>
          <a:lstStyle/>
          <a:p>
            <a:r>
              <a:rPr lang="en-US" dirty="0"/>
              <a:t>Demo:</a:t>
            </a:r>
            <a:br>
              <a:rPr lang="en-US" dirty="0"/>
            </a:br>
            <a:r>
              <a:rPr lang="en-US" dirty="0"/>
              <a:t>Hello TensorFlow</a:t>
            </a:r>
          </a:p>
        </p:txBody>
      </p:sp>
      <p:sp>
        <p:nvSpPr>
          <p:cNvPr id="3" name="Text Placeholder 2">
            <a:extLst>
              <a:ext uri="{FF2B5EF4-FFF2-40B4-BE49-F238E27FC236}">
                <a16:creationId xmlns:a16="http://schemas.microsoft.com/office/drawing/2014/main" id="{22A63F74-C7A0-64B7-33CF-E2528C5E88C0}"/>
              </a:ext>
            </a:extLst>
          </p:cNvPr>
          <p:cNvSpPr>
            <a:spLocks noGrp="1"/>
          </p:cNvSpPr>
          <p:nvPr>
            <p:ph type="body" sz="quarter" idx="12"/>
          </p:nvPr>
        </p:nvSpPr>
        <p:spPr>
          <a:xfrm>
            <a:off x="562684" y="4115908"/>
            <a:ext cx="5452803" cy="276999"/>
          </a:xfrm>
        </p:spPr>
        <p:txBody>
          <a:bodyPr/>
          <a:lstStyle/>
          <a:p>
            <a:r>
              <a:rPr lang="en-US" dirty="0"/>
              <a:t>AI on a Microcontroller with .NET</a:t>
            </a:r>
          </a:p>
        </p:txBody>
      </p:sp>
      <p:pic>
        <p:nvPicPr>
          <p:cNvPr id="6" name="Picture Placeholder 5" descr="A person smiling in a blue shirt&#10;&#10;Description automatically generated">
            <a:extLst>
              <a:ext uri="{FF2B5EF4-FFF2-40B4-BE49-F238E27FC236}">
                <a16:creationId xmlns:a16="http://schemas.microsoft.com/office/drawing/2014/main" id="{FC163B55-2C74-E074-2E53-E8B161777ABF}"/>
              </a:ext>
            </a:extLst>
          </p:cNvPr>
          <p:cNvPicPr>
            <a:picLocks noGrp="1" noChangeAspect="1"/>
          </p:cNvPicPr>
          <p:nvPr>
            <p:ph type="pic" sz="quarter" idx="27"/>
          </p:nvPr>
        </p:nvPicPr>
        <p:blipFill>
          <a:blip r:embed="rId3"/>
          <a:srcRect/>
          <a:stretch>
            <a:fillRect/>
          </a:stretch>
        </p:blipFill>
        <p:spPr/>
      </p:pic>
    </p:spTree>
    <p:extLst>
      <p:ext uri="{BB962C8B-B14F-4D97-AF65-F5344CB8AC3E}">
        <p14:creationId xmlns:p14="http://schemas.microsoft.com/office/powerpoint/2010/main" val="63494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06723-79B7-AA38-3A62-BB212ADC61A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C45440F-297E-571C-A2C0-CADC4A365F9B}"/>
              </a:ext>
            </a:extLst>
          </p:cNvPr>
          <p:cNvSpPr>
            <a:spLocks noGrp="1"/>
          </p:cNvSpPr>
          <p:nvPr>
            <p:ph type="body" sz="quarter" idx="16"/>
          </p:nvPr>
        </p:nvSpPr>
        <p:spPr>
          <a:xfrm>
            <a:off x="2427302" y="3652258"/>
            <a:ext cx="7333488" cy="276999"/>
          </a:xfrm>
        </p:spPr>
        <p:txBody>
          <a:bodyPr/>
          <a:lstStyle/>
          <a:p>
            <a:r>
              <a:rPr lang="en-US" dirty="0"/>
              <a:t>Extending AI Capabilities with </a:t>
            </a:r>
            <a:r>
              <a:rPr lang="en-US" dirty="0" err="1"/>
              <a:t>Meadow.Linux</a:t>
            </a:r>
            <a:endParaRPr lang="en-US" dirty="0"/>
          </a:p>
        </p:txBody>
      </p:sp>
      <p:sp>
        <p:nvSpPr>
          <p:cNvPr id="3" name="Title 2">
            <a:extLst>
              <a:ext uri="{FF2B5EF4-FFF2-40B4-BE49-F238E27FC236}">
                <a16:creationId xmlns:a16="http://schemas.microsoft.com/office/drawing/2014/main" id="{04571152-D322-6C69-FE61-2103427C0C49}"/>
              </a:ext>
            </a:extLst>
          </p:cNvPr>
          <p:cNvSpPr>
            <a:spLocks noGrp="1"/>
          </p:cNvSpPr>
          <p:nvPr>
            <p:ph type="title"/>
          </p:nvPr>
        </p:nvSpPr>
        <p:spPr>
          <a:xfrm>
            <a:off x="563801" y="2813447"/>
            <a:ext cx="11060491" cy="615553"/>
          </a:xfrm>
        </p:spPr>
        <p:txBody>
          <a:bodyPr/>
          <a:lstStyle/>
          <a:p>
            <a:r>
              <a:rPr lang="en-CA" dirty="0"/>
              <a:t>Single-Board Computer (SBC) Support</a:t>
            </a:r>
          </a:p>
        </p:txBody>
      </p:sp>
      <p:pic>
        <p:nvPicPr>
          <p:cNvPr id="5" name="Picture 4" descr="A black background with a black square">
            <a:extLst>
              <a:ext uri="{FF2B5EF4-FFF2-40B4-BE49-F238E27FC236}">
                <a16:creationId xmlns:a16="http://schemas.microsoft.com/office/drawing/2014/main" id="{330EE2D2-96ED-BF66-EEC4-880ED39479A9}"/>
              </a:ext>
            </a:extLst>
          </p:cNvPr>
          <p:cNvPicPr>
            <a:picLocks noChangeAspect="1"/>
          </p:cNvPicPr>
          <p:nvPr/>
        </p:nvPicPr>
        <p:blipFill>
          <a:blip r:embed="rId3"/>
          <a:srcRect l="2735" r="73276"/>
          <a:stretch/>
        </p:blipFill>
        <p:spPr>
          <a:xfrm>
            <a:off x="3014839" y="4357373"/>
            <a:ext cx="1425277" cy="1633882"/>
          </a:xfrm>
          <a:prstGeom prst="rect">
            <a:avLst/>
          </a:prstGeom>
        </p:spPr>
      </p:pic>
      <p:pic>
        <p:nvPicPr>
          <p:cNvPr id="9" name="Picture 8" descr="A green and black logo&#10;&#10;Description automatically generated">
            <a:extLst>
              <a:ext uri="{FF2B5EF4-FFF2-40B4-BE49-F238E27FC236}">
                <a16:creationId xmlns:a16="http://schemas.microsoft.com/office/drawing/2014/main" id="{E6C97925-3C0C-B117-327B-ACF5373DBE44}"/>
              </a:ext>
            </a:extLst>
          </p:cNvPr>
          <p:cNvPicPr>
            <a:picLocks noChangeAspect="1"/>
          </p:cNvPicPr>
          <p:nvPr/>
        </p:nvPicPr>
        <p:blipFill>
          <a:blip r:embed="rId4"/>
          <a:stretch>
            <a:fillRect/>
          </a:stretch>
        </p:blipFill>
        <p:spPr>
          <a:xfrm>
            <a:off x="7601828" y="4466513"/>
            <a:ext cx="1917423" cy="1415597"/>
          </a:xfrm>
          <a:prstGeom prst="rect">
            <a:avLst/>
          </a:prstGeom>
        </p:spPr>
      </p:pic>
      <p:pic>
        <p:nvPicPr>
          <p:cNvPr id="11" name="Graphic 10">
            <a:extLst>
              <a:ext uri="{FF2B5EF4-FFF2-40B4-BE49-F238E27FC236}">
                <a16:creationId xmlns:a16="http://schemas.microsoft.com/office/drawing/2014/main" id="{6875BE2D-F0CC-E825-E2C6-FBAF7CA211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8089" y="4521495"/>
            <a:ext cx="1111913" cy="1305635"/>
          </a:xfrm>
          <a:prstGeom prst="rect">
            <a:avLst/>
          </a:prstGeom>
        </p:spPr>
      </p:pic>
    </p:spTree>
    <p:extLst>
      <p:ext uri="{BB962C8B-B14F-4D97-AF65-F5344CB8AC3E}">
        <p14:creationId xmlns:p14="http://schemas.microsoft.com/office/powerpoint/2010/main" val="39174134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1D10F-1B17-4594-82EA-19BA553A305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92789FA-8E1E-6A65-CF5B-574317DC5B97}"/>
              </a:ext>
            </a:extLst>
          </p:cNvPr>
          <p:cNvSpPr>
            <a:spLocks noGrp="1"/>
          </p:cNvSpPr>
          <p:nvPr>
            <p:ph type="body" sz="quarter" idx="16"/>
          </p:nvPr>
        </p:nvSpPr>
        <p:spPr>
          <a:xfrm>
            <a:off x="2427302" y="3652258"/>
            <a:ext cx="7333488" cy="276999"/>
          </a:xfrm>
        </p:spPr>
        <p:txBody>
          <a:bodyPr/>
          <a:lstStyle/>
          <a:p>
            <a:r>
              <a:rPr lang="en-US" dirty="0"/>
              <a:t>From Cloud to Microcontroller</a:t>
            </a:r>
          </a:p>
        </p:txBody>
      </p:sp>
      <p:sp>
        <p:nvSpPr>
          <p:cNvPr id="3" name="Title 2">
            <a:extLst>
              <a:ext uri="{FF2B5EF4-FFF2-40B4-BE49-F238E27FC236}">
                <a16:creationId xmlns:a16="http://schemas.microsoft.com/office/drawing/2014/main" id="{76BC3E1B-D316-8E3C-536A-4E1316B08503}"/>
              </a:ext>
            </a:extLst>
          </p:cNvPr>
          <p:cNvSpPr>
            <a:spLocks noGrp="1"/>
          </p:cNvSpPr>
          <p:nvPr>
            <p:ph type="title"/>
          </p:nvPr>
        </p:nvSpPr>
        <p:spPr>
          <a:xfrm>
            <a:off x="563801" y="2813447"/>
            <a:ext cx="11060491" cy="615553"/>
          </a:xfrm>
        </p:spPr>
        <p:txBody>
          <a:bodyPr/>
          <a:lstStyle/>
          <a:p>
            <a:r>
              <a:rPr lang="en-US" dirty="0"/>
              <a:t>Preparing a model for </a:t>
            </a:r>
            <a:r>
              <a:rPr lang="en-US" dirty="0" err="1"/>
              <a:t>LiteRT</a:t>
            </a:r>
            <a:endParaRPr lang="en-US" dirty="0"/>
          </a:p>
        </p:txBody>
      </p:sp>
      <p:sp>
        <p:nvSpPr>
          <p:cNvPr id="9" name="Arrow: Right 8">
            <a:extLst>
              <a:ext uri="{FF2B5EF4-FFF2-40B4-BE49-F238E27FC236}">
                <a16:creationId xmlns:a16="http://schemas.microsoft.com/office/drawing/2014/main" id="{3FD9A6CC-E67D-A7BC-BA76-94E8B2124EB0}"/>
              </a:ext>
            </a:extLst>
          </p:cNvPr>
          <p:cNvSpPr/>
          <p:nvPr/>
        </p:nvSpPr>
        <p:spPr bwMode="auto">
          <a:xfrm>
            <a:off x="2995468" y="4595000"/>
            <a:ext cx="1932317" cy="127670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CA" sz="2000" dirty="0">
                <a:solidFill>
                  <a:srgbClr val="FFFFFF"/>
                </a:solidFill>
                <a:ea typeface="Segoe UI" pitchFamily="34" charset="0"/>
                <a:cs typeface="Segoe UI" pitchFamily="34" charset="0"/>
              </a:rPr>
              <a:t>Convert</a:t>
            </a:r>
          </a:p>
        </p:txBody>
      </p:sp>
      <p:sp>
        <p:nvSpPr>
          <p:cNvPr id="10" name="Arrow: Right 9">
            <a:extLst>
              <a:ext uri="{FF2B5EF4-FFF2-40B4-BE49-F238E27FC236}">
                <a16:creationId xmlns:a16="http://schemas.microsoft.com/office/drawing/2014/main" id="{42EF1304-AAB7-021A-579F-C8448337E85C}"/>
              </a:ext>
            </a:extLst>
          </p:cNvPr>
          <p:cNvSpPr/>
          <p:nvPr/>
        </p:nvSpPr>
        <p:spPr bwMode="auto">
          <a:xfrm>
            <a:off x="863049" y="4594999"/>
            <a:ext cx="1932317" cy="127670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CA" sz="2000" dirty="0">
                <a:solidFill>
                  <a:srgbClr val="FFFFFF"/>
                </a:solidFill>
                <a:ea typeface="Segoe UI" pitchFamily="34" charset="0"/>
                <a:cs typeface="Segoe UI" pitchFamily="34" charset="0"/>
              </a:rPr>
              <a:t>Train</a:t>
            </a:r>
          </a:p>
        </p:txBody>
      </p:sp>
      <p:sp>
        <p:nvSpPr>
          <p:cNvPr id="11" name="Arrow: Right 10">
            <a:extLst>
              <a:ext uri="{FF2B5EF4-FFF2-40B4-BE49-F238E27FC236}">
                <a16:creationId xmlns:a16="http://schemas.microsoft.com/office/drawing/2014/main" id="{145B887E-FE9E-F753-27AD-CC7837E46090}"/>
              </a:ext>
            </a:extLst>
          </p:cNvPr>
          <p:cNvSpPr/>
          <p:nvPr/>
        </p:nvSpPr>
        <p:spPr bwMode="auto">
          <a:xfrm>
            <a:off x="5127887" y="4595000"/>
            <a:ext cx="1932317" cy="127670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CA" sz="2000" dirty="0">
                <a:solidFill>
                  <a:srgbClr val="FFFFFF"/>
                </a:solidFill>
                <a:ea typeface="Segoe UI" pitchFamily="34" charset="0"/>
                <a:cs typeface="Segoe UI" pitchFamily="34" charset="0"/>
              </a:rPr>
              <a:t>Prepare</a:t>
            </a:r>
          </a:p>
        </p:txBody>
      </p:sp>
      <p:sp>
        <p:nvSpPr>
          <p:cNvPr id="12" name="Arrow: Right 11">
            <a:extLst>
              <a:ext uri="{FF2B5EF4-FFF2-40B4-BE49-F238E27FC236}">
                <a16:creationId xmlns:a16="http://schemas.microsoft.com/office/drawing/2014/main" id="{C248E4F2-6424-4195-9DB9-E5FA06C32D8F}"/>
              </a:ext>
            </a:extLst>
          </p:cNvPr>
          <p:cNvSpPr/>
          <p:nvPr/>
        </p:nvSpPr>
        <p:spPr bwMode="auto">
          <a:xfrm>
            <a:off x="7260306" y="4595000"/>
            <a:ext cx="1932317" cy="127670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CA" sz="2000" dirty="0">
                <a:solidFill>
                  <a:srgbClr val="FFFFFF"/>
                </a:solidFill>
                <a:ea typeface="Segoe UI" pitchFamily="34" charset="0"/>
                <a:cs typeface="Segoe UI" pitchFamily="34" charset="0"/>
              </a:rPr>
              <a:t>Deploy</a:t>
            </a:r>
          </a:p>
        </p:txBody>
      </p:sp>
      <p:sp>
        <p:nvSpPr>
          <p:cNvPr id="13" name="Arrow: Right 12">
            <a:extLst>
              <a:ext uri="{FF2B5EF4-FFF2-40B4-BE49-F238E27FC236}">
                <a16:creationId xmlns:a16="http://schemas.microsoft.com/office/drawing/2014/main" id="{E962DFA9-EC40-1703-6594-3AFE2F067AA1}"/>
              </a:ext>
            </a:extLst>
          </p:cNvPr>
          <p:cNvSpPr/>
          <p:nvPr/>
        </p:nvSpPr>
        <p:spPr bwMode="auto">
          <a:xfrm>
            <a:off x="9392725" y="4595000"/>
            <a:ext cx="1932317" cy="127670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CA" sz="2000" dirty="0">
                <a:solidFill>
                  <a:srgbClr val="FFFFFF"/>
                </a:solidFill>
                <a:ea typeface="Segoe UI" pitchFamily="34" charset="0"/>
                <a:cs typeface="Segoe UI" pitchFamily="34" charset="0"/>
              </a:rPr>
              <a:t>Infer</a:t>
            </a:r>
          </a:p>
        </p:txBody>
      </p:sp>
    </p:spTree>
    <p:extLst>
      <p:ext uri="{BB962C8B-B14F-4D97-AF65-F5344CB8AC3E}">
        <p14:creationId xmlns:p14="http://schemas.microsoft.com/office/powerpoint/2010/main" val="16588793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5EACE-EF3A-626B-6894-14A8ED69D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D53DE-1961-ABC5-9D34-FE0FE7AC521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489DC91C-68E8-B96B-759F-B11F1E7F894F}"/>
              </a:ext>
            </a:extLst>
          </p:cNvPr>
          <p:cNvSpPr>
            <a:spLocks noGrp="1"/>
          </p:cNvSpPr>
          <p:nvPr>
            <p:ph type="body" sz="quarter" idx="22"/>
          </p:nvPr>
        </p:nvSpPr>
        <p:spPr/>
        <p:txBody>
          <a:bodyPr/>
          <a:lstStyle/>
          <a:p>
            <a:r>
              <a:rPr lang="en-US" dirty="0"/>
              <a:t>www.wildernesslabs.co</a:t>
            </a:r>
          </a:p>
        </p:txBody>
      </p:sp>
      <p:sp>
        <p:nvSpPr>
          <p:cNvPr id="4" name="Text Placeholder 3">
            <a:extLst>
              <a:ext uri="{FF2B5EF4-FFF2-40B4-BE49-F238E27FC236}">
                <a16:creationId xmlns:a16="http://schemas.microsoft.com/office/drawing/2014/main" id="{BAD5B7AB-1725-888B-E221-72E679874178}"/>
              </a:ext>
            </a:extLst>
          </p:cNvPr>
          <p:cNvSpPr>
            <a:spLocks noGrp="1"/>
          </p:cNvSpPr>
          <p:nvPr>
            <p:ph type="body" sz="quarter" idx="23"/>
          </p:nvPr>
        </p:nvSpPr>
        <p:spPr/>
        <p:txBody>
          <a:bodyPr/>
          <a:lstStyle/>
          <a:p>
            <a:r>
              <a:rPr lang="en-US" dirty="0"/>
              <a:t>Wilderness Labs Website</a:t>
            </a:r>
          </a:p>
        </p:txBody>
      </p:sp>
      <p:sp>
        <p:nvSpPr>
          <p:cNvPr id="5" name="Text Placeholder 4">
            <a:extLst>
              <a:ext uri="{FF2B5EF4-FFF2-40B4-BE49-F238E27FC236}">
                <a16:creationId xmlns:a16="http://schemas.microsoft.com/office/drawing/2014/main" id="{9950E0EE-AE14-0791-135F-69AEBB9026CD}"/>
              </a:ext>
            </a:extLst>
          </p:cNvPr>
          <p:cNvSpPr>
            <a:spLocks noGrp="1"/>
          </p:cNvSpPr>
          <p:nvPr>
            <p:ph type="body" sz="quarter" idx="24"/>
          </p:nvPr>
        </p:nvSpPr>
        <p:spPr/>
        <p:txBody>
          <a:bodyPr/>
          <a:lstStyle/>
          <a:p>
            <a:r>
              <a:rPr lang="en-US" dirty="0"/>
              <a:t>github.com/</a:t>
            </a:r>
            <a:r>
              <a:rPr lang="en-US" dirty="0" err="1"/>
              <a:t>wildernesslabs</a:t>
            </a:r>
            <a:r>
              <a:rPr lang="en-US" dirty="0"/>
              <a:t>/</a:t>
            </a:r>
            <a:r>
              <a:rPr lang="en-US" dirty="0" err="1"/>
              <a:t>meadow.tensorflow</a:t>
            </a:r>
            <a:endParaRPr lang="en-US" dirty="0"/>
          </a:p>
        </p:txBody>
      </p:sp>
      <p:sp>
        <p:nvSpPr>
          <p:cNvPr id="6" name="Text Placeholder 5">
            <a:extLst>
              <a:ext uri="{FF2B5EF4-FFF2-40B4-BE49-F238E27FC236}">
                <a16:creationId xmlns:a16="http://schemas.microsoft.com/office/drawing/2014/main" id="{165C797C-FC72-6EF1-242A-F151A2264A89}"/>
              </a:ext>
            </a:extLst>
          </p:cNvPr>
          <p:cNvSpPr>
            <a:spLocks noGrp="1"/>
          </p:cNvSpPr>
          <p:nvPr>
            <p:ph type="body" sz="quarter" idx="25"/>
          </p:nvPr>
        </p:nvSpPr>
        <p:spPr/>
        <p:txBody>
          <a:bodyPr/>
          <a:lstStyle/>
          <a:p>
            <a:r>
              <a:rPr lang="en-US" dirty="0"/>
              <a:t>TensorFlow </a:t>
            </a:r>
            <a:r>
              <a:rPr lang="en-US" dirty="0" err="1"/>
              <a:t>LiteRT</a:t>
            </a:r>
            <a:r>
              <a:rPr lang="en-US" dirty="0"/>
              <a:t> library for the Meadow F7</a:t>
            </a:r>
          </a:p>
        </p:txBody>
      </p:sp>
      <p:sp>
        <p:nvSpPr>
          <p:cNvPr id="7" name="Text Placeholder 6">
            <a:extLst>
              <a:ext uri="{FF2B5EF4-FFF2-40B4-BE49-F238E27FC236}">
                <a16:creationId xmlns:a16="http://schemas.microsoft.com/office/drawing/2014/main" id="{BB24464C-8993-D5CC-748A-A66975BD6C24}"/>
              </a:ext>
            </a:extLst>
          </p:cNvPr>
          <p:cNvSpPr>
            <a:spLocks noGrp="1"/>
          </p:cNvSpPr>
          <p:nvPr>
            <p:ph type="body" sz="quarter" idx="30"/>
          </p:nvPr>
        </p:nvSpPr>
        <p:spPr/>
        <p:txBody>
          <a:bodyPr/>
          <a:lstStyle/>
          <a:p>
            <a:r>
              <a:rPr lang="en-US" sz="1000" dirty="0">
                <a:solidFill>
                  <a:schemeClr val="accent2"/>
                </a:solidFill>
              </a:rPr>
              <a:t>github.com/</a:t>
            </a:r>
            <a:r>
              <a:rPr lang="en-US" sz="1000" dirty="0" err="1">
                <a:solidFill>
                  <a:schemeClr val="accent2"/>
                </a:solidFill>
              </a:rPr>
              <a:t>wildernesslabs</a:t>
            </a:r>
            <a:r>
              <a:rPr lang="en-US" sz="1000" dirty="0">
                <a:solidFill>
                  <a:schemeClr val="accent2"/>
                </a:solidFill>
              </a:rPr>
              <a:t>/</a:t>
            </a:r>
            <a:r>
              <a:rPr lang="en-US" sz="1000" dirty="0" err="1">
                <a:solidFill>
                  <a:schemeClr val="accent2"/>
                </a:solidFill>
              </a:rPr>
              <a:t>meadow.foundation</a:t>
            </a:r>
            <a:endParaRPr lang="en-US" sz="1000" dirty="0">
              <a:solidFill>
                <a:schemeClr val="accent2"/>
              </a:solidFill>
            </a:endParaRPr>
          </a:p>
        </p:txBody>
      </p:sp>
      <p:sp>
        <p:nvSpPr>
          <p:cNvPr id="8" name="Text Placeholder 7">
            <a:extLst>
              <a:ext uri="{FF2B5EF4-FFF2-40B4-BE49-F238E27FC236}">
                <a16:creationId xmlns:a16="http://schemas.microsoft.com/office/drawing/2014/main" id="{BB10A803-D1A0-E8AF-3522-9A9B29BC273A}"/>
              </a:ext>
            </a:extLst>
          </p:cNvPr>
          <p:cNvSpPr>
            <a:spLocks noGrp="1"/>
          </p:cNvSpPr>
          <p:nvPr>
            <p:ph type="body" sz="quarter" idx="31"/>
          </p:nvPr>
        </p:nvSpPr>
        <p:spPr>
          <a:xfrm>
            <a:off x="7687048" y="2372347"/>
            <a:ext cx="3657839" cy="153888"/>
          </a:xfrm>
        </p:spPr>
        <p:txBody>
          <a:bodyPr/>
          <a:lstStyle/>
          <a:p>
            <a:r>
              <a:rPr lang="en-US" sz="1000" b="0" dirty="0" err="1"/>
              <a:t>Meadow.Foundation</a:t>
            </a:r>
            <a:r>
              <a:rPr lang="en-US" sz="1000" b="0" dirty="0"/>
              <a:t> source code</a:t>
            </a:r>
          </a:p>
        </p:txBody>
      </p:sp>
      <p:sp>
        <p:nvSpPr>
          <p:cNvPr id="9" name="Text Placeholder 8">
            <a:extLst>
              <a:ext uri="{FF2B5EF4-FFF2-40B4-BE49-F238E27FC236}">
                <a16:creationId xmlns:a16="http://schemas.microsoft.com/office/drawing/2014/main" id="{CACF74D1-A89B-07BF-6D3B-C749333F8752}"/>
              </a:ext>
            </a:extLst>
          </p:cNvPr>
          <p:cNvSpPr>
            <a:spLocks noGrp="1"/>
          </p:cNvSpPr>
          <p:nvPr>
            <p:ph type="body" sz="quarter" idx="32"/>
          </p:nvPr>
        </p:nvSpPr>
        <p:spPr/>
        <p:txBody>
          <a:bodyPr/>
          <a:lstStyle/>
          <a:p>
            <a:r>
              <a:rPr lang="en-US" dirty="0" err="1"/>
              <a:t>a</a:t>
            </a:r>
            <a:r>
              <a:rPr lang="en-US" sz="1000" dirty="0" err="1">
                <a:solidFill>
                  <a:schemeClr val="accent2"/>
                </a:solidFill>
              </a:rPr>
              <a:t>i.google.dev</a:t>
            </a:r>
            <a:r>
              <a:rPr lang="en-US" sz="1000" dirty="0">
                <a:solidFill>
                  <a:schemeClr val="accent2"/>
                </a:solidFill>
              </a:rPr>
              <a:t>/edge/</a:t>
            </a:r>
            <a:r>
              <a:rPr lang="en-US" sz="1000" dirty="0" err="1">
                <a:solidFill>
                  <a:schemeClr val="accent2"/>
                </a:solidFill>
              </a:rPr>
              <a:t>litert</a:t>
            </a:r>
            <a:endParaRPr lang="en-US" sz="1000" dirty="0">
              <a:solidFill>
                <a:schemeClr val="accent2"/>
              </a:solidFill>
            </a:endParaRPr>
          </a:p>
        </p:txBody>
      </p:sp>
      <p:sp>
        <p:nvSpPr>
          <p:cNvPr id="10" name="Text Placeholder 9">
            <a:extLst>
              <a:ext uri="{FF2B5EF4-FFF2-40B4-BE49-F238E27FC236}">
                <a16:creationId xmlns:a16="http://schemas.microsoft.com/office/drawing/2014/main" id="{8BB9165C-F3CF-38BB-A044-68B6FFF67EAF}"/>
              </a:ext>
            </a:extLst>
          </p:cNvPr>
          <p:cNvSpPr>
            <a:spLocks noGrp="1"/>
          </p:cNvSpPr>
          <p:nvPr>
            <p:ph type="body" sz="quarter" idx="33"/>
          </p:nvPr>
        </p:nvSpPr>
        <p:spPr>
          <a:xfrm>
            <a:off x="7687048" y="3546375"/>
            <a:ext cx="3657839" cy="153888"/>
          </a:xfrm>
        </p:spPr>
        <p:txBody>
          <a:bodyPr/>
          <a:lstStyle/>
          <a:p>
            <a:r>
              <a:rPr lang="en-US" sz="1000" b="0" dirty="0"/>
              <a:t>TensorFlow </a:t>
            </a:r>
            <a:r>
              <a:rPr lang="en-US" sz="1000" b="0" dirty="0" err="1"/>
              <a:t>LiteRT</a:t>
            </a:r>
            <a:r>
              <a:rPr lang="en-US" sz="1000" b="0" dirty="0"/>
              <a:t> documentation</a:t>
            </a:r>
          </a:p>
        </p:txBody>
      </p:sp>
    </p:spTree>
    <p:extLst>
      <p:ext uri="{BB962C8B-B14F-4D97-AF65-F5344CB8AC3E}">
        <p14:creationId xmlns:p14="http://schemas.microsoft.com/office/powerpoint/2010/main" val="14598177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3511D-10F2-E2ED-7061-B238EA50C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D3DE7-12FE-7311-ACDF-A97ED2F26A61}"/>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18468014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857D6CC-9975-053F-4865-1F0248A11E77}"/>
              </a:ext>
            </a:extLst>
          </p:cNvPr>
          <p:cNvSpPr>
            <a:spLocks noGrp="1"/>
          </p:cNvSpPr>
          <p:nvPr>
            <p:ph type="body" sz="quarter" idx="11"/>
          </p:nvPr>
        </p:nvSpPr>
        <p:spPr>
          <a:xfrm>
            <a:off x="582613" y="3182779"/>
            <a:ext cx="3613209" cy="615553"/>
          </a:xfrm>
        </p:spPr>
        <p:txBody>
          <a:bodyPr/>
          <a:lstStyle/>
          <a:p>
            <a:pPr algn="ctr"/>
            <a:r>
              <a:rPr lang="en-US" sz="4000">
                <a:solidFill>
                  <a:schemeClr val="accent2"/>
                </a:solidFill>
              </a:rPr>
              <a:t>Agenda</a:t>
            </a:r>
            <a:endParaRPr lang="en-US" sz="3600">
              <a:solidFill>
                <a:schemeClr val="accent2"/>
              </a:solidFill>
            </a:endParaRPr>
          </a:p>
        </p:txBody>
      </p:sp>
      <p:sp>
        <p:nvSpPr>
          <p:cNvPr id="35" name="Text Placeholder 34">
            <a:extLst>
              <a:ext uri="{FF2B5EF4-FFF2-40B4-BE49-F238E27FC236}">
                <a16:creationId xmlns:a16="http://schemas.microsoft.com/office/drawing/2014/main" id="{BAA24A73-47AF-075F-FC84-C29CBD5D8688}"/>
              </a:ext>
            </a:extLst>
          </p:cNvPr>
          <p:cNvSpPr>
            <a:spLocks noGrp="1"/>
          </p:cNvSpPr>
          <p:nvPr>
            <p:ph type="body" sz="quarter" idx="36"/>
          </p:nvPr>
        </p:nvSpPr>
        <p:spPr>
          <a:xfrm>
            <a:off x="5172577" y="1738355"/>
            <a:ext cx="5173276" cy="276999"/>
          </a:xfrm>
        </p:spPr>
        <p:txBody>
          <a:bodyPr/>
          <a:lstStyle/>
          <a:p>
            <a:r>
              <a:rPr lang="en-US" b="1" dirty="0"/>
              <a:t>AI at the Edge</a:t>
            </a:r>
          </a:p>
        </p:txBody>
      </p:sp>
      <p:sp>
        <p:nvSpPr>
          <p:cNvPr id="36" name="Text Placeholder 35">
            <a:extLst>
              <a:ext uri="{FF2B5EF4-FFF2-40B4-BE49-F238E27FC236}">
                <a16:creationId xmlns:a16="http://schemas.microsoft.com/office/drawing/2014/main" id="{5F431764-DDE2-38F6-B4F4-7C878AAE5AE7}"/>
              </a:ext>
            </a:extLst>
          </p:cNvPr>
          <p:cNvSpPr>
            <a:spLocks noGrp="1"/>
          </p:cNvSpPr>
          <p:nvPr>
            <p:ph type="body" sz="quarter" idx="47"/>
          </p:nvPr>
        </p:nvSpPr>
        <p:spPr>
          <a:xfrm>
            <a:off x="5172577" y="2504755"/>
            <a:ext cx="5173276" cy="276999"/>
          </a:xfrm>
        </p:spPr>
        <p:txBody>
          <a:bodyPr/>
          <a:lstStyle/>
          <a:p>
            <a:r>
              <a:rPr lang="en-US" b="1" dirty="0"/>
              <a:t>Meadow</a:t>
            </a:r>
          </a:p>
        </p:txBody>
      </p:sp>
      <p:sp>
        <p:nvSpPr>
          <p:cNvPr id="37" name="Text Placeholder 36">
            <a:extLst>
              <a:ext uri="{FF2B5EF4-FFF2-40B4-BE49-F238E27FC236}">
                <a16:creationId xmlns:a16="http://schemas.microsoft.com/office/drawing/2014/main" id="{2620EBAC-EB17-B79B-729E-BFB7E5165AE8}"/>
              </a:ext>
            </a:extLst>
          </p:cNvPr>
          <p:cNvSpPr>
            <a:spLocks noGrp="1"/>
          </p:cNvSpPr>
          <p:nvPr>
            <p:ph type="body" sz="quarter" idx="49"/>
          </p:nvPr>
        </p:nvSpPr>
        <p:spPr>
          <a:xfrm>
            <a:off x="5172577" y="3271155"/>
            <a:ext cx="5173276" cy="276999"/>
          </a:xfrm>
        </p:spPr>
        <p:txBody>
          <a:bodyPr/>
          <a:lstStyle/>
          <a:p>
            <a:r>
              <a:rPr lang="en-US" b="1" dirty="0"/>
              <a:t>Smart Sensors</a:t>
            </a:r>
          </a:p>
        </p:txBody>
      </p:sp>
      <p:sp>
        <p:nvSpPr>
          <p:cNvPr id="38" name="Text Placeholder 37">
            <a:extLst>
              <a:ext uri="{FF2B5EF4-FFF2-40B4-BE49-F238E27FC236}">
                <a16:creationId xmlns:a16="http://schemas.microsoft.com/office/drawing/2014/main" id="{5B6282BC-C5F3-C85A-FEA2-55E7C0957785}"/>
              </a:ext>
            </a:extLst>
          </p:cNvPr>
          <p:cNvSpPr>
            <a:spLocks noGrp="1"/>
          </p:cNvSpPr>
          <p:nvPr>
            <p:ph type="body" sz="quarter" idx="51"/>
          </p:nvPr>
        </p:nvSpPr>
        <p:spPr>
          <a:xfrm>
            <a:off x="5172577" y="4037555"/>
            <a:ext cx="5173276" cy="276999"/>
          </a:xfrm>
        </p:spPr>
        <p:txBody>
          <a:bodyPr/>
          <a:lstStyle/>
          <a:p>
            <a:r>
              <a:rPr lang="en-US" b="1" dirty="0"/>
              <a:t>TensorFlow on Microcontrollers</a:t>
            </a:r>
          </a:p>
        </p:txBody>
      </p:sp>
      <p:sp>
        <p:nvSpPr>
          <p:cNvPr id="39" name="Text Placeholder 38">
            <a:extLst>
              <a:ext uri="{FF2B5EF4-FFF2-40B4-BE49-F238E27FC236}">
                <a16:creationId xmlns:a16="http://schemas.microsoft.com/office/drawing/2014/main" id="{7EEC9249-8A66-2A6E-0C9E-92F33E1BAC91}"/>
              </a:ext>
            </a:extLst>
          </p:cNvPr>
          <p:cNvSpPr>
            <a:spLocks noGrp="1"/>
          </p:cNvSpPr>
          <p:nvPr>
            <p:ph type="body" sz="quarter" idx="52"/>
          </p:nvPr>
        </p:nvSpPr>
        <p:spPr>
          <a:xfrm>
            <a:off x="5172577" y="4803955"/>
            <a:ext cx="5173276" cy="276999"/>
          </a:xfrm>
        </p:spPr>
        <p:txBody>
          <a:bodyPr/>
          <a:lstStyle/>
          <a:p>
            <a:r>
              <a:rPr lang="en-US" b="1" dirty="0"/>
              <a:t>Choosing the right Hardware</a:t>
            </a:r>
          </a:p>
        </p:txBody>
      </p:sp>
    </p:spTree>
    <p:extLst>
      <p:ext uri="{BB962C8B-B14F-4D97-AF65-F5344CB8AC3E}">
        <p14:creationId xmlns:p14="http://schemas.microsoft.com/office/powerpoint/2010/main" val="25715167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50B2C-E4B1-13C3-76DC-C837BF681AA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E13E69A-0EE7-FE2C-CB99-8032D8C94537}"/>
              </a:ext>
            </a:extLst>
          </p:cNvPr>
          <p:cNvSpPr>
            <a:spLocks noGrp="1"/>
          </p:cNvSpPr>
          <p:nvPr>
            <p:ph type="body" sz="quarter" idx="16"/>
          </p:nvPr>
        </p:nvSpPr>
        <p:spPr>
          <a:xfrm>
            <a:off x="2427302" y="3652258"/>
            <a:ext cx="7333488" cy="276999"/>
          </a:xfrm>
        </p:spPr>
        <p:txBody>
          <a:bodyPr/>
          <a:lstStyle/>
          <a:p>
            <a:r>
              <a:rPr lang="en-US" dirty="0"/>
              <a:t>Why AI at the Edge Matters</a:t>
            </a:r>
          </a:p>
        </p:txBody>
      </p:sp>
      <p:sp>
        <p:nvSpPr>
          <p:cNvPr id="3" name="Title 2">
            <a:extLst>
              <a:ext uri="{FF2B5EF4-FFF2-40B4-BE49-F238E27FC236}">
                <a16:creationId xmlns:a16="http://schemas.microsoft.com/office/drawing/2014/main" id="{0F822ED2-561E-E6DF-FAE7-B87F4D9145F5}"/>
              </a:ext>
            </a:extLst>
          </p:cNvPr>
          <p:cNvSpPr>
            <a:spLocks noGrp="1"/>
          </p:cNvSpPr>
          <p:nvPr>
            <p:ph type="title"/>
          </p:nvPr>
        </p:nvSpPr>
        <p:spPr/>
        <p:txBody>
          <a:bodyPr/>
          <a:lstStyle/>
          <a:p>
            <a:r>
              <a:rPr lang="en-US" dirty="0"/>
              <a:t>The Growing Importance of Edge AI</a:t>
            </a:r>
          </a:p>
        </p:txBody>
      </p:sp>
      <p:pic>
        <p:nvPicPr>
          <p:cNvPr id="7" name="Graphic 6" descr="Taxi with solid fill">
            <a:extLst>
              <a:ext uri="{FF2B5EF4-FFF2-40B4-BE49-F238E27FC236}">
                <a16:creationId xmlns:a16="http://schemas.microsoft.com/office/drawing/2014/main" id="{FAA7C421-FAD6-7462-0053-656EF14145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8515" y="4678104"/>
            <a:ext cx="1396178" cy="1396178"/>
          </a:xfrm>
          <a:prstGeom prst="rect">
            <a:avLst/>
          </a:prstGeom>
        </p:spPr>
      </p:pic>
      <p:pic>
        <p:nvPicPr>
          <p:cNvPr id="9" name="Graphic 8" descr="Robot Hand with solid fill">
            <a:extLst>
              <a:ext uri="{FF2B5EF4-FFF2-40B4-BE49-F238E27FC236}">
                <a16:creationId xmlns:a16="http://schemas.microsoft.com/office/drawing/2014/main" id="{37EBBE2B-E016-D3F5-5E62-8D2A787F50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584" y="4680237"/>
            <a:ext cx="1277570" cy="1277570"/>
          </a:xfrm>
          <a:prstGeom prst="rect">
            <a:avLst/>
          </a:prstGeom>
        </p:spPr>
      </p:pic>
      <p:pic>
        <p:nvPicPr>
          <p:cNvPr id="11" name="Graphic 10" descr="Home with solid fill">
            <a:extLst>
              <a:ext uri="{FF2B5EF4-FFF2-40B4-BE49-F238E27FC236}">
                <a16:creationId xmlns:a16="http://schemas.microsoft.com/office/drawing/2014/main" id="{5C9B6864-0532-4FD6-AA32-F55CE0A409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3038" y="4714210"/>
            <a:ext cx="1243597" cy="1243597"/>
          </a:xfrm>
          <a:prstGeom prst="rect">
            <a:avLst/>
          </a:prstGeom>
        </p:spPr>
      </p:pic>
    </p:spTree>
    <p:extLst>
      <p:ext uri="{BB962C8B-B14F-4D97-AF65-F5344CB8AC3E}">
        <p14:creationId xmlns:p14="http://schemas.microsoft.com/office/powerpoint/2010/main" val="27179842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FF875-FA28-A597-083E-288A74AC0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9C414-782C-BBFD-DF1D-91A9BA45612E}"/>
              </a:ext>
            </a:extLst>
          </p:cNvPr>
          <p:cNvSpPr>
            <a:spLocks noGrp="1"/>
          </p:cNvSpPr>
          <p:nvPr>
            <p:ph type="title"/>
          </p:nvPr>
        </p:nvSpPr>
        <p:spPr>
          <a:xfrm>
            <a:off x="567800" y="2505671"/>
            <a:ext cx="3581402" cy="1846659"/>
          </a:xfrm>
        </p:spPr>
        <p:txBody>
          <a:bodyPr/>
          <a:lstStyle/>
          <a:p>
            <a:r>
              <a:rPr lang="en-US" dirty="0"/>
              <a:t>Benefits of Running AI at the Edge</a:t>
            </a:r>
          </a:p>
        </p:txBody>
      </p:sp>
      <p:sp>
        <p:nvSpPr>
          <p:cNvPr id="3" name="Text Placeholder 2">
            <a:extLst>
              <a:ext uri="{FF2B5EF4-FFF2-40B4-BE49-F238E27FC236}">
                <a16:creationId xmlns:a16="http://schemas.microsoft.com/office/drawing/2014/main" id="{EB1B9159-0190-2EE5-A5A9-2B3EEDDBCF32}"/>
              </a:ext>
            </a:extLst>
          </p:cNvPr>
          <p:cNvSpPr>
            <a:spLocks noGrp="1"/>
          </p:cNvSpPr>
          <p:nvPr>
            <p:ph type="body" sz="quarter" idx="20"/>
          </p:nvPr>
        </p:nvSpPr>
        <p:spPr/>
        <p:txBody>
          <a:bodyPr/>
          <a:lstStyle/>
          <a:p>
            <a:r>
              <a:rPr lang="en-US" dirty="0"/>
              <a:t>Bandwidth</a:t>
            </a:r>
          </a:p>
        </p:txBody>
      </p:sp>
      <p:pic>
        <p:nvPicPr>
          <p:cNvPr id="14" name="Picture Placeholder 13" descr="Wireless with solid fill">
            <a:extLst>
              <a:ext uri="{FF2B5EF4-FFF2-40B4-BE49-F238E27FC236}">
                <a16:creationId xmlns:a16="http://schemas.microsoft.com/office/drawing/2014/main" id="{D511D025-138B-9680-401F-7C169A48DA18}"/>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rcRect/>
          <a:stretch>
            <a:fillRect/>
          </a:stretch>
        </p:blipFill>
        <p:spPr/>
      </p:pic>
      <p:sp>
        <p:nvSpPr>
          <p:cNvPr id="5" name="Text Placeholder 4">
            <a:extLst>
              <a:ext uri="{FF2B5EF4-FFF2-40B4-BE49-F238E27FC236}">
                <a16:creationId xmlns:a16="http://schemas.microsoft.com/office/drawing/2014/main" id="{0B82C33D-5FB8-0F86-FC8B-3ECA1853231D}"/>
              </a:ext>
            </a:extLst>
          </p:cNvPr>
          <p:cNvSpPr>
            <a:spLocks noGrp="1"/>
          </p:cNvSpPr>
          <p:nvPr>
            <p:ph type="body" sz="quarter" idx="22"/>
          </p:nvPr>
        </p:nvSpPr>
        <p:spPr/>
        <p:txBody>
          <a:bodyPr/>
          <a:lstStyle/>
          <a:p>
            <a:r>
              <a:rPr lang="en-US" dirty="0"/>
              <a:t>Latency and resiliency</a:t>
            </a:r>
          </a:p>
        </p:txBody>
      </p:sp>
      <p:pic>
        <p:nvPicPr>
          <p:cNvPr id="12" name="Picture Placeholder 11" descr="Stopwatch 66% with solid fill">
            <a:extLst>
              <a:ext uri="{FF2B5EF4-FFF2-40B4-BE49-F238E27FC236}">
                <a16:creationId xmlns:a16="http://schemas.microsoft.com/office/drawing/2014/main" id="{05488B44-9512-8C19-7842-F326987C4882}"/>
              </a:ext>
            </a:extLst>
          </p:cNvPr>
          <p:cNvPicPr>
            <a:picLocks noGrp="1" noChangeAspect="1"/>
          </p:cNvPicPr>
          <p:nvPr>
            <p:ph type="pic" sz="quarter" idx="23"/>
          </p:nvPr>
        </p:nvPicPr>
        <p:blipFill>
          <a:blip r:embed="rId5">
            <a:extLst>
              <a:ext uri="{96DAC541-7B7A-43D3-8B79-37D633B846F1}">
                <asvg:svgBlip xmlns:asvg="http://schemas.microsoft.com/office/drawing/2016/SVG/main" r:embed="rId6"/>
              </a:ext>
            </a:extLst>
          </a:blip>
          <a:srcRect/>
          <a:stretch>
            <a:fillRect/>
          </a:stretch>
        </p:blipFill>
        <p:spPr/>
      </p:pic>
      <p:sp>
        <p:nvSpPr>
          <p:cNvPr id="7" name="Text Placeholder 6">
            <a:extLst>
              <a:ext uri="{FF2B5EF4-FFF2-40B4-BE49-F238E27FC236}">
                <a16:creationId xmlns:a16="http://schemas.microsoft.com/office/drawing/2014/main" id="{ED51883E-82BA-8210-6816-8A28EC986BF2}"/>
              </a:ext>
            </a:extLst>
          </p:cNvPr>
          <p:cNvSpPr>
            <a:spLocks noGrp="1"/>
          </p:cNvSpPr>
          <p:nvPr>
            <p:ph type="body" sz="quarter" idx="24"/>
          </p:nvPr>
        </p:nvSpPr>
        <p:spPr/>
        <p:txBody>
          <a:bodyPr/>
          <a:lstStyle/>
          <a:p>
            <a:r>
              <a:rPr lang="en-US" dirty="0"/>
              <a:t>Cost</a:t>
            </a:r>
          </a:p>
        </p:txBody>
      </p:sp>
      <p:pic>
        <p:nvPicPr>
          <p:cNvPr id="16" name="Picture Placeholder 15" descr="Money with solid fill">
            <a:extLst>
              <a:ext uri="{FF2B5EF4-FFF2-40B4-BE49-F238E27FC236}">
                <a16:creationId xmlns:a16="http://schemas.microsoft.com/office/drawing/2014/main" id="{E92C18A1-75F5-D81F-05B9-F2390EFC094E}"/>
              </a:ext>
            </a:extLst>
          </p:cNvPr>
          <p:cNvPicPr>
            <a:picLocks noGrp="1" noChangeAspect="1"/>
          </p:cNvPicPr>
          <p:nvPr>
            <p:ph type="pic" sz="quarter" idx="25"/>
          </p:nvPr>
        </p:nvPicPr>
        <p:blipFill>
          <a:blip r:embed="rId7">
            <a:extLst>
              <a:ext uri="{96DAC541-7B7A-43D3-8B79-37D633B846F1}">
                <asvg:svgBlip xmlns:asvg="http://schemas.microsoft.com/office/drawing/2016/SVG/main" r:embed="rId8"/>
              </a:ext>
            </a:extLst>
          </a:blip>
          <a:srcRect/>
          <a:stretch>
            <a:fillRect/>
          </a:stretch>
        </p:blipFill>
        <p:spPr/>
      </p:pic>
    </p:spTree>
    <p:extLst>
      <p:ext uri="{BB962C8B-B14F-4D97-AF65-F5344CB8AC3E}">
        <p14:creationId xmlns:p14="http://schemas.microsoft.com/office/powerpoint/2010/main" val="14404655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FD531-A0B1-AE42-0D11-41187C211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54A3A-2222-142A-4C20-F8561F0626B0}"/>
              </a:ext>
            </a:extLst>
          </p:cNvPr>
          <p:cNvSpPr>
            <a:spLocks noGrp="1"/>
          </p:cNvSpPr>
          <p:nvPr>
            <p:ph type="title"/>
          </p:nvPr>
        </p:nvSpPr>
        <p:spPr>
          <a:xfrm>
            <a:off x="586740" y="583720"/>
            <a:ext cx="11018520" cy="615553"/>
          </a:xfrm>
        </p:spPr>
        <p:txBody>
          <a:bodyPr/>
          <a:lstStyle/>
          <a:p>
            <a:r>
              <a:rPr lang="en-US" dirty="0"/>
              <a:t>Introducing Meadow F7 for Edge AI</a:t>
            </a:r>
          </a:p>
        </p:txBody>
      </p:sp>
      <p:sp>
        <p:nvSpPr>
          <p:cNvPr id="10" name="Picture Placeholder 9">
            <a:extLst>
              <a:ext uri="{FF2B5EF4-FFF2-40B4-BE49-F238E27FC236}">
                <a16:creationId xmlns:a16="http://schemas.microsoft.com/office/drawing/2014/main" id="{C705477C-7603-41C1-B98A-700A112773CF}"/>
              </a:ext>
            </a:extLst>
          </p:cNvPr>
          <p:cNvSpPr>
            <a:spLocks noGrp="1"/>
          </p:cNvSpPr>
          <p:nvPr>
            <p:ph type="pic" sz="quarter" idx="28"/>
          </p:nvPr>
        </p:nvSpPr>
        <p:spPr/>
        <p:txBody>
          <a:bodyPr/>
          <a:lstStyle/>
          <a:p>
            <a:endParaRPr lang="en-US"/>
          </a:p>
        </p:txBody>
      </p:sp>
      <p:pic>
        <p:nvPicPr>
          <p:cNvPr id="7170" name="Picture 2">
            <a:extLst>
              <a:ext uri="{FF2B5EF4-FFF2-40B4-BE49-F238E27FC236}">
                <a16:creationId xmlns:a16="http://schemas.microsoft.com/office/drawing/2014/main" id="{9D0EBE3F-89FD-568C-1CA2-71D5B2D024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54" b="24254"/>
          <a:stretch/>
        </p:blipFill>
        <p:spPr bwMode="auto">
          <a:xfrm>
            <a:off x="1635413" y="1904329"/>
            <a:ext cx="8923944" cy="372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0046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23046-40C6-090B-3C72-464BD7DF27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A37F2C-5486-D650-9908-1A74A3C783C6}"/>
              </a:ext>
            </a:extLst>
          </p:cNvPr>
          <p:cNvSpPr>
            <a:spLocks noGrp="1"/>
          </p:cNvSpPr>
          <p:nvPr>
            <p:ph type="title"/>
          </p:nvPr>
        </p:nvSpPr>
        <p:spPr>
          <a:xfrm>
            <a:off x="584200" y="2620873"/>
            <a:ext cx="4158362" cy="615553"/>
          </a:xfrm>
        </p:spPr>
        <p:txBody>
          <a:bodyPr/>
          <a:lstStyle/>
          <a:p>
            <a:r>
              <a:rPr lang="en-CA" dirty="0"/>
              <a:t>Plug-and-Play AI</a:t>
            </a:r>
            <a:endParaRPr lang="en-US" dirty="0"/>
          </a:p>
        </p:txBody>
      </p:sp>
      <p:sp>
        <p:nvSpPr>
          <p:cNvPr id="4" name="Text Placeholder 3">
            <a:extLst>
              <a:ext uri="{FF2B5EF4-FFF2-40B4-BE49-F238E27FC236}">
                <a16:creationId xmlns:a16="http://schemas.microsoft.com/office/drawing/2014/main" id="{282C047B-FE61-3048-A84F-7A1D6549DFB3}"/>
              </a:ext>
            </a:extLst>
          </p:cNvPr>
          <p:cNvSpPr>
            <a:spLocks noGrp="1"/>
          </p:cNvSpPr>
          <p:nvPr>
            <p:ph type="body" sz="quarter" idx="11"/>
          </p:nvPr>
        </p:nvSpPr>
        <p:spPr>
          <a:xfrm>
            <a:off x="584200" y="3483575"/>
            <a:ext cx="4162425" cy="246221"/>
          </a:xfrm>
        </p:spPr>
        <p:txBody>
          <a:bodyPr/>
          <a:lstStyle/>
          <a:p>
            <a:r>
              <a:rPr lang="en-CA" sz="1600" b="1" dirty="0">
                <a:solidFill>
                  <a:schemeClr val="accent2"/>
                </a:solidFill>
              </a:rPr>
              <a:t>AI Sensors from Useful Sensors</a:t>
            </a:r>
            <a:endParaRPr lang="en-US" sz="1600" b="1" dirty="0">
              <a:solidFill>
                <a:schemeClr val="accent2"/>
              </a:solidFill>
            </a:endParaRPr>
          </a:p>
        </p:txBody>
      </p:sp>
      <p:pic>
        <p:nvPicPr>
          <p:cNvPr id="4098" name="Picture 2" descr="Angled shot of small green QR code reader sensor breakout.">
            <a:extLst>
              <a:ext uri="{FF2B5EF4-FFF2-40B4-BE49-F238E27FC236}">
                <a16:creationId xmlns:a16="http://schemas.microsoft.com/office/drawing/2014/main" id="{050B8611-C980-A1CF-A7E5-26DA46B175AF}"/>
              </a:ext>
            </a:extLst>
          </p:cNvPr>
          <p:cNvPicPr>
            <a:picLocks noGrp="1" noChangeAspect="1" noChangeArrowheads="1"/>
          </p:cNvPicPr>
          <p:nvPr>
            <p:ph type="pic" sz="quarter" idx="18"/>
          </p:nvPr>
        </p:nvPicPr>
        <p:blipFill>
          <a:blip r:embed="rId3">
            <a:extLst>
              <a:ext uri="{28A0092B-C50C-407E-A947-70E740481C1C}">
                <a14:useLocalDpi xmlns:a14="http://schemas.microsoft.com/office/drawing/2010/main" val="0"/>
              </a:ext>
            </a:extLst>
          </a:blip>
          <a:srcRect l="16618" r="1661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AutoShape 6" descr="Useful Sensors logo.">
            <a:extLst>
              <a:ext uri="{FF2B5EF4-FFF2-40B4-BE49-F238E27FC236}">
                <a16:creationId xmlns:a16="http://schemas.microsoft.com/office/drawing/2014/main" id="{978B7273-0BAB-796A-E914-4532F3E1A3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6194274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4AD75-B367-DB2B-FB2F-58440E9D66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38F8EC-ED20-F92B-942F-5D1185D62027}"/>
              </a:ext>
            </a:extLst>
          </p:cNvPr>
          <p:cNvSpPr>
            <a:spLocks noGrp="1"/>
          </p:cNvSpPr>
          <p:nvPr>
            <p:ph type="title"/>
          </p:nvPr>
        </p:nvSpPr>
        <p:spPr>
          <a:xfrm>
            <a:off x="565754" y="2890321"/>
            <a:ext cx="11060491" cy="615553"/>
          </a:xfrm>
        </p:spPr>
        <p:txBody>
          <a:bodyPr/>
          <a:lstStyle/>
          <a:p>
            <a:r>
              <a:rPr lang="en-CA" dirty="0"/>
              <a:t>Simplifying Hardware Integration</a:t>
            </a:r>
            <a:endParaRPr lang="en-US" dirty="0"/>
          </a:p>
        </p:txBody>
      </p:sp>
      <p:sp>
        <p:nvSpPr>
          <p:cNvPr id="4" name="AutoShape 2" descr="Meadow.Foundation Logo">
            <a:extLst>
              <a:ext uri="{FF2B5EF4-FFF2-40B4-BE49-F238E27FC236}">
                <a16:creationId xmlns:a16="http://schemas.microsoft.com/office/drawing/2014/main" id="{2EADDBBC-80C1-793C-A6EF-76804F58E5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Graphic 6">
            <a:extLst>
              <a:ext uri="{FF2B5EF4-FFF2-40B4-BE49-F238E27FC236}">
                <a16:creationId xmlns:a16="http://schemas.microsoft.com/office/drawing/2014/main" id="{CD124AB5-CBAB-72D5-4DAE-9FB3DE1EFA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8596" y="4778736"/>
            <a:ext cx="5930900" cy="1415328"/>
          </a:xfrm>
          <a:prstGeom prst="rect">
            <a:avLst/>
          </a:prstGeom>
        </p:spPr>
      </p:pic>
      <p:sp>
        <p:nvSpPr>
          <p:cNvPr id="10" name="Text Placeholder 1">
            <a:extLst>
              <a:ext uri="{FF2B5EF4-FFF2-40B4-BE49-F238E27FC236}">
                <a16:creationId xmlns:a16="http://schemas.microsoft.com/office/drawing/2014/main" id="{0ED0FFDD-C193-5A2C-84A4-80D7F9E36965}"/>
              </a:ext>
            </a:extLst>
          </p:cNvPr>
          <p:cNvSpPr>
            <a:spLocks noGrp="1"/>
          </p:cNvSpPr>
          <p:nvPr>
            <p:ph type="body" sz="quarter" idx="16"/>
          </p:nvPr>
        </p:nvSpPr>
        <p:spPr>
          <a:xfrm>
            <a:off x="2427302" y="3652258"/>
            <a:ext cx="7333488" cy="276999"/>
          </a:xfrm>
        </p:spPr>
        <p:txBody>
          <a:bodyPr/>
          <a:lstStyle/>
          <a:p>
            <a:r>
              <a:rPr lang="en-US" dirty="0"/>
              <a:t>Open-source .NET driver library</a:t>
            </a:r>
          </a:p>
        </p:txBody>
      </p:sp>
    </p:spTree>
    <p:extLst>
      <p:ext uri="{BB962C8B-B14F-4D97-AF65-F5344CB8AC3E}">
        <p14:creationId xmlns:p14="http://schemas.microsoft.com/office/powerpoint/2010/main" val="4701863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6B075-B485-C565-71AA-43E31367F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F04E3-E5B8-4411-6874-45E0C023B763}"/>
              </a:ext>
            </a:extLst>
          </p:cNvPr>
          <p:cNvSpPr>
            <a:spLocks noGrp="1"/>
          </p:cNvSpPr>
          <p:nvPr>
            <p:ph type="title"/>
          </p:nvPr>
        </p:nvSpPr>
        <p:spPr/>
        <p:txBody>
          <a:bodyPr/>
          <a:lstStyle/>
          <a:p>
            <a:r>
              <a:rPr lang="en-US" dirty="0"/>
              <a:t>Demo:</a:t>
            </a:r>
            <a:br>
              <a:rPr lang="en-US" dirty="0"/>
            </a:br>
            <a:r>
              <a:rPr lang="en-US" dirty="0"/>
              <a:t>Tiny Code Reader</a:t>
            </a:r>
          </a:p>
        </p:txBody>
      </p:sp>
      <p:sp>
        <p:nvSpPr>
          <p:cNvPr id="3" name="Text Placeholder 2">
            <a:extLst>
              <a:ext uri="{FF2B5EF4-FFF2-40B4-BE49-F238E27FC236}">
                <a16:creationId xmlns:a16="http://schemas.microsoft.com/office/drawing/2014/main" id="{7813534F-9B9A-4CD6-0BAE-904A5E3DB5C8}"/>
              </a:ext>
            </a:extLst>
          </p:cNvPr>
          <p:cNvSpPr>
            <a:spLocks noGrp="1"/>
          </p:cNvSpPr>
          <p:nvPr>
            <p:ph type="body" sz="quarter" idx="12"/>
          </p:nvPr>
        </p:nvSpPr>
        <p:spPr>
          <a:xfrm>
            <a:off x="562684" y="4115908"/>
            <a:ext cx="5452803" cy="276999"/>
          </a:xfrm>
        </p:spPr>
        <p:txBody>
          <a:bodyPr/>
          <a:lstStyle/>
          <a:p>
            <a:r>
              <a:rPr lang="en-US" dirty="0"/>
              <a:t>From Useful Sensors</a:t>
            </a:r>
          </a:p>
        </p:txBody>
      </p:sp>
      <p:pic>
        <p:nvPicPr>
          <p:cNvPr id="6" name="Picture Placeholder 5" descr="A person smiling in a blue shirt&#10;&#10;Description automatically generated">
            <a:extLst>
              <a:ext uri="{FF2B5EF4-FFF2-40B4-BE49-F238E27FC236}">
                <a16:creationId xmlns:a16="http://schemas.microsoft.com/office/drawing/2014/main" id="{7B2F55CD-1E2C-6131-43EA-92A6A2CDAA28}"/>
              </a:ext>
            </a:extLst>
          </p:cNvPr>
          <p:cNvPicPr>
            <a:picLocks noGrp="1" noChangeAspect="1"/>
          </p:cNvPicPr>
          <p:nvPr>
            <p:ph type="pic" sz="quarter" idx="27"/>
          </p:nvPr>
        </p:nvPicPr>
        <p:blipFill>
          <a:blip r:embed="rId3"/>
          <a:srcRect/>
          <a:stretch>
            <a:fillRect/>
          </a:stretch>
        </p:blipFill>
        <p:spPr/>
      </p:pic>
    </p:spTree>
    <p:extLst>
      <p:ext uri="{BB962C8B-B14F-4D97-AF65-F5344CB8AC3E}">
        <p14:creationId xmlns:p14="http://schemas.microsoft.com/office/powerpoint/2010/main" val="165807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836FF-30AB-6586-8A04-405F493DB7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25F879C-43B8-47C8-12B2-528A66CBBD0D}"/>
              </a:ext>
            </a:extLst>
          </p:cNvPr>
          <p:cNvSpPr>
            <a:spLocks noGrp="1"/>
          </p:cNvSpPr>
          <p:nvPr>
            <p:ph type="body" sz="quarter" idx="16"/>
          </p:nvPr>
        </p:nvSpPr>
        <p:spPr>
          <a:xfrm>
            <a:off x="2427302" y="3652258"/>
            <a:ext cx="7333488" cy="276999"/>
          </a:xfrm>
        </p:spPr>
        <p:txBody>
          <a:bodyPr/>
          <a:lstStyle/>
          <a:p>
            <a:r>
              <a:rPr lang="en-US" dirty="0"/>
              <a:t>Train and run machine learning models</a:t>
            </a:r>
          </a:p>
        </p:txBody>
      </p:sp>
      <p:sp>
        <p:nvSpPr>
          <p:cNvPr id="3" name="Title 2">
            <a:extLst>
              <a:ext uri="{FF2B5EF4-FFF2-40B4-BE49-F238E27FC236}">
                <a16:creationId xmlns:a16="http://schemas.microsoft.com/office/drawing/2014/main" id="{32308C48-1DA1-8D68-30DD-851E9F76E2D0}"/>
              </a:ext>
            </a:extLst>
          </p:cNvPr>
          <p:cNvSpPr>
            <a:spLocks noGrp="1"/>
          </p:cNvSpPr>
          <p:nvPr>
            <p:ph type="title"/>
          </p:nvPr>
        </p:nvSpPr>
        <p:spPr>
          <a:xfrm>
            <a:off x="563800" y="2782782"/>
            <a:ext cx="11060491" cy="615553"/>
          </a:xfrm>
        </p:spPr>
        <p:txBody>
          <a:bodyPr/>
          <a:lstStyle/>
          <a:p>
            <a:r>
              <a:rPr lang="en-CA" dirty="0"/>
              <a:t>Introduction to TensorFlow</a:t>
            </a:r>
            <a:endParaRPr lang="en-US" dirty="0"/>
          </a:p>
        </p:txBody>
      </p:sp>
      <p:pic>
        <p:nvPicPr>
          <p:cNvPr id="4" name="Picture 3" descr="A yellow and orange letter f&#10;&#10;Description automatically generated">
            <a:extLst>
              <a:ext uri="{FF2B5EF4-FFF2-40B4-BE49-F238E27FC236}">
                <a16:creationId xmlns:a16="http://schemas.microsoft.com/office/drawing/2014/main" id="{4854C08B-02DD-EABC-5D9F-ABEEC6F0D237}"/>
              </a:ext>
            </a:extLst>
          </p:cNvPr>
          <p:cNvPicPr>
            <a:picLocks noChangeAspect="1"/>
          </p:cNvPicPr>
          <p:nvPr/>
        </p:nvPicPr>
        <p:blipFill>
          <a:blip r:embed="rId3"/>
          <a:stretch>
            <a:fillRect/>
          </a:stretch>
        </p:blipFill>
        <p:spPr>
          <a:xfrm>
            <a:off x="5329924" y="4565222"/>
            <a:ext cx="1528241" cy="1635234"/>
          </a:xfrm>
          <a:prstGeom prst="rect">
            <a:avLst/>
          </a:prstGeom>
        </p:spPr>
      </p:pic>
    </p:spTree>
    <p:extLst>
      <p:ext uri="{BB962C8B-B14F-4D97-AF65-F5344CB8AC3E}">
        <p14:creationId xmlns:p14="http://schemas.microsoft.com/office/powerpoint/2010/main" val="1985599170"/>
      </p:ext>
    </p:extLst>
  </p:cSld>
  <p:clrMapOvr>
    <a:masterClrMapping/>
  </p:clrMapOvr>
  <p:transition>
    <p:fade/>
  </p:transition>
</p:sld>
</file>

<file path=ppt/theme/theme1.xml><?xml version="1.0" encoding="utf-8"?>
<a:theme xmlns:a="http://schemas.openxmlformats.org/drawingml/2006/main" name="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5" ma:contentTypeDescription="Create a new document." ma:contentTypeScope="" ma:versionID="aa337274a6e4f0f9ab0c529ae03cafeb">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d6ea78b6e8858fc99f2c8ddd30897b1b"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Create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CreatedDate" ma:index="32" nillable="true" ma:displayName="Created Date" ma:format="DateOnly" ma:internalName="Create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B54934-7202-4998-B9DC-3328E9A9B84B}">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2D3392-704F-4677-B1C8-F1E00F675E45}">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3726</Words>
  <Application>Microsoft Office PowerPoint</Application>
  <PresentationFormat>Widescreen</PresentationFormat>
  <Paragraphs>305</Paragraphs>
  <Slides>18</Slides>
  <Notes>18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Segoe UI</vt:lpstr>
      <vt:lpstr>Calibri</vt:lpstr>
      <vt:lpstr>Arial</vt:lpstr>
      <vt:lpstr>Cascadia Mono</vt:lpstr>
      <vt:lpstr>Wingdings</vt:lpstr>
      <vt:lpstr>Open Sans</vt:lpstr>
      <vt:lpstr>Segoe Sans Text</vt:lpstr>
      <vt:lpstr>Azure 2023 Template</vt:lpstr>
      <vt:lpstr>IoT at the Edge with .NET and Meadow</vt:lpstr>
      <vt:lpstr>PowerPoint Presentation</vt:lpstr>
      <vt:lpstr>The Growing Importance of Edge AI</vt:lpstr>
      <vt:lpstr>Benefits of Running AI at the Edge</vt:lpstr>
      <vt:lpstr>Introducing Meadow F7 for Edge AI</vt:lpstr>
      <vt:lpstr>Plug-and-Play AI</vt:lpstr>
      <vt:lpstr>Simplifying Hardware Integration</vt:lpstr>
      <vt:lpstr>Demo: Tiny Code Reader</vt:lpstr>
      <vt:lpstr>Introduction to TensorFlow</vt:lpstr>
      <vt:lpstr>LiteRT for Microcontrollers</vt:lpstr>
      <vt:lpstr>Meadow.TensorFlow</vt:lpstr>
      <vt:lpstr>Using Meadow.TensorFlow</vt:lpstr>
      <vt:lpstr>Running TensorFlow on Meadow</vt:lpstr>
      <vt:lpstr>Demo: Hello TensorFlow</vt:lpstr>
      <vt:lpstr>Single-Board Computer (SBC) Support</vt:lpstr>
      <vt:lpstr>Preparing a model for LiteRT</vt:lpstr>
      <vt:lpstr>Resources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2024-10-07T23:57:31Z</dcterms:created>
  <dcterms:modified xsi:type="dcterms:W3CDTF">2024-11-11T04:13:58Z</dcterms:modified>
  <cp:category/>
</cp:coreProperties>
</file>